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4"/>
  </p:notesMasterIdLst>
  <p:sldIdLst>
    <p:sldId id="273" r:id="rId5"/>
    <p:sldId id="385" r:id="rId6"/>
    <p:sldId id="386" r:id="rId7"/>
    <p:sldId id="394" r:id="rId8"/>
    <p:sldId id="286" r:id="rId9"/>
    <p:sldId id="292" r:id="rId10"/>
    <p:sldId id="297" r:id="rId11"/>
    <p:sldId id="317" r:id="rId12"/>
    <p:sldId id="388" r:id="rId13"/>
    <p:sldId id="389" r:id="rId14"/>
    <p:sldId id="390" r:id="rId15"/>
    <p:sldId id="379" r:id="rId16"/>
    <p:sldId id="356" r:id="rId17"/>
    <p:sldId id="395" r:id="rId18"/>
    <p:sldId id="391" r:id="rId19"/>
    <p:sldId id="392" r:id="rId20"/>
    <p:sldId id="393" r:id="rId21"/>
    <p:sldId id="381" r:id="rId22"/>
    <p:sldId id="35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Chauhan" initials="MC" lastIdx="4" clrIdx="0">
    <p:extLst>
      <p:ext uri="{19B8F6BF-5375-455C-9EA6-DF929625EA0E}">
        <p15:presenceInfo xmlns:p15="http://schemas.microsoft.com/office/powerpoint/2012/main" userId="Monika Chauhan" providerId="None"/>
      </p:ext>
    </p:extLst>
  </p:cmAuthor>
  <p:cmAuthor id="2" name="Monika Chauhan" initials="MC [2]" lastIdx="9" clrIdx="1">
    <p:extLst>
      <p:ext uri="{19B8F6BF-5375-455C-9EA6-DF929625EA0E}">
        <p15:presenceInfo xmlns:p15="http://schemas.microsoft.com/office/powerpoint/2012/main" userId="57683efd79c9528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222A35"/>
    <a:srgbClr val="1D4999"/>
    <a:srgbClr val="05424D"/>
    <a:srgbClr val="FFC000"/>
    <a:srgbClr val="05434E"/>
    <a:srgbClr val="A5A5A5"/>
    <a:srgbClr val="4472C4"/>
    <a:srgbClr val="EEB500"/>
    <a:srgbClr val="7BA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A4A233D-956A-40FB-91AF-2F2CC769262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B22196-23EA-4D49-9DBA-58D5A8F0DDA2}">
      <dgm:prSet phldrT="[Text]" custT="1"/>
      <dgm:spPr/>
      <dgm:t>
        <a:bodyPr/>
        <a:lstStyle/>
        <a:p>
          <a:r>
            <a:rPr lang="hi-IN" sz="1800" b="1" dirty="0"/>
            <a:t>एसएचजी स्तर </a:t>
          </a:r>
          <a:endParaRPr lang="en-US" sz="1800" dirty="0"/>
        </a:p>
      </dgm:t>
    </dgm:pt>
    <dgm:pt modelId="{0F3AAFF2-17A1-4F00-951B-524CA9F8DC79}" type="parTrans" cxnId="{4ECA0D93-6AE9-441B-A0D1-8671D510857D}">
      <dgm:prSet/>
      <dgm:spPr/>
      <dgm:t>
        <a:bodyPr/>
        <a:lstStyle/>
        <a:p>
          <a:endParaRPr lang="en-US" sz="2800"/>
        </a:p>
      </dgm:t>
    </dgm:pt>
    <dgm:pt modelId="{11AEB765-451C-4544-BCD4-0C3A5ACEE15E}" type="sibTrans" cxnId="{4ECA0D93-6AE9-441B-A0D1-8671D510857D}">
      <dgm:prSet/>
      <dgm:spPr/>
      <dgm:t>
        <a:bodyPr/>
        <a:lstStyle/>
        <a:p>
          <a:endParaRPr lang="en-US" sz="2800"/>
        </a:p>
      </dgm:t>
    </dgm:pt>
    <dgm:pt modelId="{C5A9778A-25FC-42F7-B695-C0A520B86DB4}">
      <dgm:prSet phldrT="[Text]" custT="1"/>
      <dgm:spPr/>
      <dgm:t>
        <a:bodyPr/>
        <a:lstStyle/>
        <a:p>
          <a:r>
            <a:rPr lang="hi-IN" sz="1800" b="1" dirty="0"/>
            <a:t>वीओ स्तर </a:t>
          </a:r>
          <a:endParaRPr lang="en-US" sz="1800" dirty="0"/>
        </a:p>
      </dgm:t>
    </dgm:pt>
    <dgm:pt modelId="{EB4AFAD4-52CD-4501-8167-86AA2C4393BD}" type="parTrans" cxnId="{34338939-71D3-4454-B17C-BD249EB3D3D9}">
      <dgm:prSet/>
      <dgm:spPr/>
      <dgm:t>
        <a:bodyPr/>
        <a:lstStyle/>
        <a:p>
          <a:endParaRPr lang="en-US" sz="2800"/>
        </a:p>
      </dgm:t>
    </dgm:pt>
    <dgm:pt modelId="{54439DA4-C043-4298-A1CA-6C2C08BE7B95}" type="sibTrans" cxnId="{34338939-71D3-4454-B17C-BD249EB3D3D9}">
      <dgm:prSet/>
      <dgm:spPr/>
      <dgm:t>
        <a:bodyPr/>
        <a:lstStyle/>
        <a:p>
          <a:endParaRPr lang="en-US" sz="2800"/>
        </a:p>
      </dgm:t>
    </dgm:pt>
    <dgm:pt modelId="{D2A2F2A5-DF32-4882-8E36-316225DF2632}">
      <dgm:prSet phldrT="[Text]" custT="1"/>
      <dgm:spPr/>
      <dgm:t>
        <a:bodyPr/>
        <a:lstStyle/>
        <a:p>
          <a:r>
            <a:rPr lang="hi-IN" sz="1800" b="1" dirty="0"/>
            <a:t>सीएलएफ स्तर </a:t>
          </a:r>
          <a:endParaRPr lang="en-US" altLang="en-US" sz="1800" b="1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endParaRPr lang="en-US" sz="1400" dirty="0"/>
        </a:p>
      </dgm:t>
    </dgm:pt>
    <dgm:pt modelId="{929D9B91-A544-4A05-8125-C113EE1DCE6B}" type="parTrans" cxnId="{C2274E0E-8B20-4B5E-A236-A3E2F97B9985}">
      <dgm:prSet/>
      <dgm:spPr/>
      <dgm:t>
        <a:bodyPr/>
        <a:lstStyle/>
        <a:p>
          <a:endParaRPr lang="en-US" sz="2800"/>
        </a:p>
      </dgm:t>
    </dgm:pt>
    <dgm:pt modelId="{5C9F14F2-A332-4C36-A6AC-46ECBE0D645B}" type="sibTrans" cxnId="{C2274E0E-8B20-4B5E-A236-A3E2F97B9985}">
      <dgm:prSet/>
      <dgm:spPr/>
      <dgm:t>
        <a:bodyPr/>
        <a:lstStyle/>
        <a:p>
          <a:endParaRPr lang="en-US" sz="2800"/>
        </a:p>
      </dgm:t>
    </dgm:pt>
    <dgm:pt modelId="{C734F30F-E925-476F-8515-5BA0F3C69D71}">
      <dgm:prSet phldrT="[Text]" custT="1"/>
      <dgm:spPr/>
      <dgm:t>
        <a:bodyPr/>
        <a:lstStyle/>
        <a:p>
          <a:pPr rtl="0"/>
          <a:r>
            <a:rPr lang="hi-IN" sz="1800" b="1" dirty="0"/>
            <a:t>राज्य मिशन प्रबंधन इकाई</a:t>
          </a:r>
          <a:endParaRPr lang="en-US" sz="1000" dirty="0"/>
        </a:p>
      </dgm:t>
    </dgm:pt>
    <dgm:pt modelId="{5C6B506C-5ABF-4CAC-A0C3-877146D0A471}" type="parTrans" cxnId="{C8001075-97C8-49F0-A35A-EBAC2CA28967}">
      <dgm:prSet/>
      <dgm:spPr/>
      <dgm:t>
        <a:bodyPr/>
        <a:lstStyle/>
        <a:p>
          <a:endParaRPr lang="en-US" sz="2800"/>
        </a:p>
      </dgm:t>
    </dgm:pt>
    <dgm:pt modelId="{C1276A58-D436-4544-B3D7-54F91BD73FBF}" type="sibTrans" cxnId="{C8001075-97C8-49F0-A35A-EBAC2CA28967}">
      <dgm:prSet/>
      <dgm:spPr/>
      <dgm:t>
        <a:bodyPr/>
        <a:lstStyle/>
        <a:p>
          <a:endParaRPr lang="en-US" sz="2800"/>
        </a:p>
      </dgm:t>
    </dgm:pt>
    <dgm:pt modelId="{26225220-71C0-40F9-A8DF-372C42436E0A}">
      <dgm:prSet phldrT="[Text]" custT="1"/>
      <dgm:spPr/>
      <dgm:t>
        <a:bodyPr/>
        <a:lstStyle/>
        <a:p>
          <a:r>
            <a:rPr lang="hi-IN" sz="1800" b="1" dirty="0"/>
            <a:t>जिला मिशन प्रबंधन इकाई</a:t>
          </a:r>
          <a:endParaRPr lang="en-US" sz="1800" b="1" dirty="0"/>
        </a:p>
        <a:p>
          <a:endParaRPr lang="en-US" sz="1200" dirty="0"/>
        </a:p>
      </dgm:t>
    </dgm:pt>
    <dgm:pt modelId="{D0B66280-A56B-4B5D-97BF-C4FC8E52D441}" type="parTrans" cxnId="{2DDE563D-A8A9-42F9-BCAC-B3322F64CC38}">
      <dgm:prSet/>
      <dgm:spPr/>
      <dgm:t>
        <a:bodyPr/>
        <a:lstStyle/>
        <a:p>
          <a:endParaRPr lang="en-US" sz="2800"/>
        </a:p>
      </dgm:t>
    </dgm:pt>
    <dgm:pt modelId="{086356DF-BE5A-496B-B841-0FFE70F96677}" type="sibTrans" cxnId="{2DDE563D-A8A9-42F9-BCAC-B3322F64CC38}">
      <dgm:prSet/>
      <dgm:spPr/>
      <dgm:t>
        <a:bodyPr/>
        <a:lstStyle/>
        <a:p>
          <a:endParaRPr lang="en-US" sz="2800"/>
        </a:p>
      </dgm:t>
    </dgm:pt>
    <dgm:pt modelId="{3C3ECFCA-CBBA-44B0-A43D-9C3C6E6778FF}">
      <dgm:prSet custT="1"/>
      <dgm:spPr/>
      <dgm:t>
        <a:bodyPr/>
        <a:lstStyle/>
        <a:p>
          <a:r>
            <a:rPr lang="en-US" altLang="en-US" sz="16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</a:t>
          </a:r>
          <a:r>
            <a:rPr lang="hi-IN" sz="1600"/>
            <a:t>राज्य कार्यक्रम प्रबंधक एसआई और एसडी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484DC9EB-DF8F-42BE-9F5D-72C4C8141AAB}" type="parTrans" cxnId="{22080740-A6D2-4264-9EE5-ABC041B08A54}">
      <dgm:prSet/>
      <dgm:spPr/>
      <dgm:t>
        <a:bodyPr/>
        <a:lstStyle/>
        <a:p>
          <a:endParaRPr lang="en-US" sz="2800"/>
        </a:p>
      </dgm:t>
    </dgm:pt>
    <dgm:pt modelId="{B44FAFBA-A1DB-4D2B-9D2C-9C3A9749C857}" type="sibTrans" cxnId="{22080740-A6D2-4264-9EE5-ABC041B08A54}">
      <dgm:prSet/>
      <dgm:spPr/>
      <dgm:t>
        <a:bodyPr/>
        <a:lstStyle/>
        <a:p>
          <a:endParaRPr lang="en-US" sz="2800"/>
        </a:p>
      </dgm:t>
    </dgm:pt>
    <dgm:pt modelId="{0A66A239-877A-491D-B4A5-519326FED04F}">
      <dgm:prSet custT="1"/>
      <dgm:spPr/>
      <dgm:t>
        <a:bodyPr/>
        <a:lstStyle/>
        <a:p>
          <a:r>
            <a:rPr lang="hi-IN" sz="1800" b="1" dirty="0"/>
            <a:t>ब्लॉक मिशन प्रबंधन इकाई</a:t>
          </a:r>
          <a:endParaRPr lang="en-US" sz="1800" b="1" dirty="0"/>
        </a:p>
        <a:p>
          <a:endParaRPr kumimoji="0" lang="en-US" altLang="en-US" sz="1200" b="0" i="0" u="none" strike="noStrike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</dgm:t>
    </dgm:pt>
    <dgm:pt modelId="{6FA8299E-4036-4E3F-B6C9-F4017BFEEA9F}" type="parTrans" cxnId="{1EC64175-9D16-4373-B2C1-7105D14B4DCB}">
      <dgm:prSet/>
      <dgm:spPr/>
      <dgm:t>
        <a:bodyPr/>
        <a:lstStyle/>
        <a:p>
          <a:endParaRPr lang="en-US" sz="2800"/>
        </a:p>
      </dgm:t>
    </dgm:pt>
    <dgm:pt modelId="{FA1C3D7F-5B75-4998-BCFB-52C619C078CC}" type="sibTrans" cxnId="{1EC64175-9D16-4373-B2C1-7105D14B4DCB}">
      <dgm:prSet/>
      <dgm:spPr/>
      <dgm:t>
        <a:bodyPr/>
        <a:lstStyle/>
        <a:p>
          <a:endParaRPr lang="en-US" sz="2800"/>
        </a:p>
      </dgm:t>
    </dgm:pt>
    <dgm:pt modelId="{C0595B53-7815-4255-A3C3-B84CE4788C62}">
      <dgm:prSet custT="1"/>
      <dgm:spPr/>
      <dgm:t>
        <a:bodyPr/>
        <a:lstStyle/>
        <a:p>
          <a:r>
            <a:rPr lang="hi-IN" sz="1600"/>
            <a:t>सामाजिक कार्य समिति (5 सदस्यों का 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AF05CA28-4433-461A-8862-D77EE1FC18DD}" type="parTrans" cxnId="{D894DB56-7F7B-4E5D-A984-75EFED13D913}">
      <dgm:prSet/>
      <dgm:spPr/>
      <dgm:t>
        <a:bodyPr/>
        <a:lstStyle/>
        <a:p>
          <a:endParaRPr lang="en-US" sz="2800"/>
        </a:p>
      </dgm:t>
    </dgm:pt>
    <dgm:pt modelId="{DF5D393D-138F-4BF0-9C8C-649767C84269}" type="sibTrans" cxnId="{D894DB56-7F7B-4E5D-A984-75EFED13D913}">
      <dgm:prSet/>
      <dgm:spPr/>
      <dgm:t>
        <a:bodyPr/>
        <a:lstStyle/>
        <a:p>
          <a:endParaRPr lang="en-US" sz="2800"/>
        </a:p>
      </dgm:t>
    </dgm:pt>
    <dgm:pt modelId="{BDC9B40B-B267-4F63-8A94-52CD176A03F6}">
      <dgm:prSet custT="1"/>
      <dgm:spPr/>
      <dgm:t>
        <a:bodyPr/>
        <a:lstStyle/>
        <a:p>
          <a:r>
            <a:rPr lang="hi-IN" sz="1600" dirty="0"/>
            <a:t>ब्लॉक प्रोग्राम मैनेजर, रिसोर्स पूल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DBD9E39F-59F7-4463-9377-7C9A628FFC27}" type="parTrans" cxnId="{89EB8FFD-87BE-4F8A-BA84-4C84426592CD}">
      <dgm:prSet/>
      <dgm:spPr/>
      <dgm:t>
        <a:bodyPr/>
        <a:lstStyle/>
        <a:p>
          <a:endParaRPr lang="en-US" sz="2800"/>
        </a:p>
      </dgm:t>
    </dgm:pt>
    <dgm:pt modelId="{DA307DA6-2830-4651-A9EC-122B0E82EE8C}" type="sibTrans" cxnId="{89EB8FFD-87BE-4F8A-BA84-4C84426592CD}">
      <dgm:prSet/>
      <dgm:spPr/>
      <dgm:t>
        <a:bodyPr/>
        <a:lstStyle/>
        <a:p>
          <a:endParaRPr lang="en-US" sz="2800"/>
        </a:p>
      </dgm:t>
    </dgm:pt>
    <dgm:pt modelId="{E090C6D4-CAD8-49D1-B678-D913B7FA42AD}">
      <dgm:prSet custT="1"/>
      <dgm:spPr/>
      <dgm:t>
        <a:bodyPr/>
        <a:lstStyle/>
        <a:p>
          <a:r>
            <a:rPr lang="hi-IN" sz="1600" dirty="0"/>
            <a:t>सामाजिक कार्य समिति (3 सदस्यों का 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9D1E870E-5394-40E3-8F5D-8F3E70B333A5}" type="parTrans" cxnId="{C91439D2-DCFE-4576-B503-CC2CD1D7541A}">
      <dgm:prSet/>
      <dgm:spPr/>
      <dgm:t>
        <a:bodyPr/>
        <a:lstStyle/>
        <a:p>
          <a:endParaRPr lang="en-US" sz="2800"/>
        </a:p>
      </dgm:t>
    </dgm:pt>
    <dgm:pt modelId="{ADEFC7EE-D163-48A6-B8E2-50B132235DF2}" type="sibTrans" cxnId="{C91439D2-DCFE-4576-B503-CC2CD1D7541A}">
      <dgm:prSet/>
      <dgm:spPr/>
      <dgm:t>
        <a:bodyPr/>
        <a:lstStyle/>
        <a:p>
          <a:endParaRPr lang="en-US" sz="2800"/>
        </a:p>
      </dgm:t>
    </dgm:pt>
    <dgm:pt modelId="{5FB08983-FF23-4883-BDDE-29355E85A498}">
      <dgm:prSet custT="1"/>
      <dgm:spPr/>
      <dgm:t>
        <a:bodyPr/>
        <a:lstStyle/>
        <a:p>
          <a:r>
            <a:rPr lang="en-US" sz="1600" dirty="0"/>
            <a:t>FNHW </a:t>
          </a:r>
          <a:r>
            <a:rPr lang="hi-IN" sz="1600" dirty="0"/>
            <a:t>नोडल (सामुदायिक मोबिलाइज़र / सक्रिय महिला आदि</a:t>
          </a:r>
          <a:r>
            <a:rPr lang="en-US" sz="1600" dirty="0"/>
            <a:t>)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72E634EB-4032-45F2-8573-E2EA4314E00E}" type="sibTrans" cxnId="{406CA38A-6DC9-4999-8E98-829DBB492F0E}">
      <dgm:prSet/>
      <dgm:spPr/>
      <dgm:t>
        <a:bodyPr/>
        <a:lstStyle/>
        <a:p>
          <a:endParaRPr lang="en-US" sz="2800"/>
        </a:p>
      </dgm:t>
    </dgm:pt>
    <dgm:pt modelId="{6C1D5598-52C3-48FC-B920-081CC0CDFB7B}" type="parTrans" cxnId="{406CA38A-6DC9-4999-8E98-829DBB492F0E}">
      <dgm:prSet/>
      <dgm:spPr/>
      <dgm:t>
        <a:bodyPr/>
        <a:lstStyle/>
        <a:p>
          <a:endParaRPr lang="en-US" sz="2800"/>
        </a:p>
      </dgm:t>
    </dgm:pt>
    <dgm:pt modelId="{2395EAFA-2359-4289-AF72-79DA58B7EED5}">
      <dgm:prSet custT="1"/>
      <dgm:spPr/>
      <dgm:t>
        <a:bodyPr/>
        <a:lstStyle/>
        <a:p>
          <a:r>
            <a:rPr lang="hi-IN" sz="1600" dirty="0"/>
            <a:t>सामुदायिक संसाधन व्यक्ति (सीआरपी)</a:t>
          </a:r>
        </a:p>
      </dgm:t>
    </dgm:pt>
    <dgm:pt modelId="{B2BD0169-4FAB-4575-94E3-3B72E747DE28}" type="parTrans" cxnId="{8851A7FA-31D2-4397-B6DA-4FAC2A70713C}">
      <dgm:prSet/>
      <dgm:spPr/>
      <dgm:t>
        <a:bodyPr/>
        <a:lstStyle/>
        <a:p>
          <a:endParaRPr lang="en-US"/>
        </a:p>
      </dgm:t>
    </dgm:pt>
    <dgm:pt modelId="{5A688F50-AE96-41BB-B92B-75C7C66D87C7}" type="sibTrans" cxnId="{8851A7FA-31D2-4397-B6DA-4FAC2A70713C}">
      <dgm:prSet/>
      <dgm:spPr/>
      <dgm:t>
        <a:bodyPr/>
        <a:lstStyle/>
        <a:p>
          <a:endParaRPr lang="en-US"/>
        </a:p>
      </dgm:t>
    </dgm:pt>
    <dgm:pt modelId="{986A273C-04B5-4989-AF10-314229FCB4C2}">
      <dgm:prSet custT="1"/>
      <dgm:spPr/>
      <dgm:t>
        <a:bodyPr/>
        <a:lstStyle/>
        <a:p>
          <a:r>
            <a:rPr lang="hi-IN" sz="1600" dirty="0"/>
            <a:t>पदाधिकारी/कार्यकारी समिति</a:t>
          </a:r>
        </a:p>
      </dgm:t>
    </dgm:pt>
    <dgm:pt modelId="{9AF33DA7-CD5A-45CE-B44E-31FD1C439730}" type="parTrans" cxnId="{A56BB4AA-68C9-48DA-845F-92270B94F286}">
      <dgm:prSet/>
      <dgm:spPr/>
      <dgm:t>
        <a:bodyPr/>
        <a:lstStyle/>
        <a:p>
          <a:endParaRPr lang="en-US"/>
        </a:p>
      </dgm:t>
    </dgm:pt>
    <dgm:pt modelId="{A7460FD8-CC2D-48E0-A952-2A9B77FB959E}" type="sibTrans" cxnId="{A56BB4AA-68C9-48DA-845F-92270B94F286}">
      <dgm:prSet/>
      <dgm:spPr/>
      <dgm:t>
        <a:bodyPr/>
        <a:lstStyle/>
        <a:p>
          <a:endParaRPr lang="en-US"/>
        </a:p>
      </dgm:t>
    </dgm:pt>
    <dgm:pt modelId="{7FEB758E-0799-493C-8F9E-791F92AB54A5}">
      <dgm:prSet custT="1"/>
      <dgm:spPr/>
      <dgm:t>
        <a:bodyPr/>
        <a:lstStyle/>
        <a:p>
          <a:r>
            <a:rPr lang="hi-IN" sz="1600" dirty="0"/>
            <a:t>जिला कार्यक्रम प्रबंधक आईबी-सीबी, जिला संसाधन पूल</a:t>
          </a:r>
          <a:endParaRPr lang="en-US" altLang="en-US" sz="16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gm:t>
    </dgm:pt>
    <dgm:pt modelId="{DA36760B-8657-47FB-A00F-586A5EB1E2B9}" type="sibTrans" cxnId="{94F747C5-54D5-47AC-9ED7-8FCE3DD1BDFC}">
      <dgm:prSet/>
      <dgm:spPr/>
      <dgm:t>
        <a:bodyPr/>
        <a:lstStyle/>
        <a:p>
          <a:endParaRPr lang="en-US" sz="2800"/>
        </a:p>
      </dgm:t>
    </dgm:pt>
    <dgm:pt modelId="{DE2B47CC-A3C5-4FCF-9B73-118EEDBF677B}" type="parTrans" cxnId="{94F747C5-54D5-47AC-9ED7-8FCE3DD1BDFC}">
      <dgm:prSet/>
      <dgm:spPr/>
      <dgm:t>
        <a:bodyPr/>
        <a:lstStyle/>
        <a:p>
          <a:endParaRPr lang="en-US" sz="2800"/>
        </a:p>
      </dgm:t>
    </dgm:pt>
    <dgm:pt modelId="{076A336E-1038-49A3-A567-9123BC102FF3}">
      <dgm:prSet custT="1"/>
      <dgm:spPr/>
      <dgm:t>
        <a:bodyPr/>
        <a:lstStyle/>
        <a:p>
          <a:r>
            <a:rPr lang="hi-IN" sz="1600" dirty="0"/>
            <a:t>प्रोग्राम मैनेजर, स्टेट रिसोर्स पर्सन/मास्टर ट्रेनर्स</a:t>
          </a:r>
        </a:p>
      </dgm:t>
    </dgm:pt>
    <dgm:pt modelId="{281D6F15-CE56-4D6A-A9AB-06F7A94E71EC}" type="parTrans" cxnId="{872B9E74-C045-4815-BA22-A251C2C854A3}">
      <dgm:prSet/>
      <dgm:spPr/>
      <dgm:t>
        <a:bodyPr/>
        <a:lstStyle/>
        <a:p>
          <a:endParaRPr lang="en-US"/>
        </a:p>
      </dgm:t>
    </dgm:pt>
    <dgm:pt modelId="{8D4BD5E5-E5C0-41AF-A70F-3B935A00040D}" type="sibTrans" cxnId="{872B9E74-C045-4815-BA22-A251C2C854A3}">
      <dgm:prSet/>
      <dgm:spPr/>
      <dgm:t>
        <a:bodyPr/>
        <a:lstStyle/>
        <a:p>
          <a:endParaRPr lang="en-US"/>
        </a:p>
      </dgm:t>
    </dgm:pt>
    <dgm:pt modelId="{98FC3FA9-195E-4B35-8BEB-05B678693304}" type="pres">
      <dgm:prSet presAssocID="{5A4A233D-956A-40FB-91AF-2F2CC7692623}" presName="rootnode" presStyleCnt="0">
        <dgm:presLayoutVars>
          <dgm:chMax/>
          <dgm:chPref/>
          <dgm:dir/>
          <dgm:animLvl val="lvl"/>
        </dgm:presLayoutVars>
      </dgm:prSet>
      <dgm:spPr/>
    </dgm:pt>
    <dgm:pt modelId="{C09E0662-0E4E-4C55-A079-9D27922CD3D1}" type="pres">
      <dgm:prSet presAssocID="{ACB22196-23EA-4D49-9DBA-58D5A8F0DDA2}" presName="composite" presStyleCnt="0"/>
      <dgm:spPr/>
    </dgm:pt>
    <dgm:pt modelId="{6CEA0F52-44F1-4F4E-86CD-4AE7B72F03EE}" type="pres">
      <dgm:prSet presAssocID="{ACB22196-23EA-4D49-9DBA-58D5A8F0DDA2}" presName="LShape" presStyleLbl="alignNode1" presStyleIdx="0" presStyleCnt="11" custLinFactNeighborX="0" custLinFactNeighborY="-1268"/>
      <dgm:spPr>
        <a:solidFill>
          <a:schemeClr val="accent6"/>
        </a:solidFill>
      </dgm:spPr>
    </dgm:pt>
    <dgm:pt modelId="{D3C6A184-21BA-4752-B8F4-7A0589861970}" type="pres">
      <dgm:prSet presAssocID="{ACB22196-23EA-4D49-9DBA-58D5A8F0DDA2}" presName="ParentText" presStyleLbl="revTx" presStyleIdx="0" presStyleCnt="6" custLinFactNeighborX="-7170" custLinFactNeighborY="-46112">
        <dgm:presLayoutVars>
          <dgm:chMax val="0"/>
          <dgm:chPref val="0"/>
          <dgm:bulletEnabled val="1"/>
        </dgm:presLayoutVars>
      </dgm:prSet>
      <dgm:spPr/>
    </dgm:pt>
    <dgm:pt modelId="{89B69744-1D64-484E-94CD-8F1161C59D3F}" type="pres">
      <dgm:prSet presAssocID="{ACB22196-23EA-4D49-9DBA-58D5A8F0DDA2}" presName="Triangle" presStyleLbl="alignNode1" presStyleIdx="1" presStyleCnt="11"/>
      <dgm:spPr>
        <a:solidFill>
          <a:schemeClr val="accent6"/>
        </a:solidFill>
      </dgm:spPr>
    </dgm:pt>
    <dgm:pt modelId="{0BE89D2F-9632-4044-BFB0-A134B7809BC4}" type="pres">
      <dgm:prSet presAssocID="{11AEB765-451C-4544-BCD4-0C3A5ACEE15E}" presName="sibTrans" presStyleCnt="0"/>
      <dgm:spPr/>
    </dgm:pt>
    <dgm:pt modelId="{72E6F32A-6022-46FC-A42A-3A5B30CABFBF}" type="pres">
      <dgm:prSet presAssocID="{11AEB765-451C-4544-BCD4-0C3A5ACEE15E}" presName="space" presStyleCnt="0"/>
      <dgm:spPr/>
    </dgm:pt>
    <dgm:pt modelId="{554F35F2-6541-47D2-B652-9DB89C7A2C55}" type="pres">
      <dgm:prSet presAssocID="{C5A9778A-25FC-42F7-B695-C0A520B86DB4}" presName="composite" presStyleCnt="0"/>
      <dgm:spPr/>
    </dgm:pt>
    <dgm:pt modelId="{E8E622C2-6A2B-415C-8DE4-971C701A108A}" type="pres">
      <dgm:prSet presAssocID="{C5A9778A-25FC-42F7-B695-C0A520B86DB4}" presName="LShape" presStyleLbl="alignNode1" presStyleIdx="2" presStyleCnt="11"/>
      <dgm:spPr/>
    </dgm:pt>
    <dgm:pt modelId="{AC335EBE-C286-49E1-A0B6-A9F2B666F2D9}" type="pres">
      <dgm:prSet presAssocID="{C5A9778A-25FC-42F7-B695-C0A520B86DB4}" presName="ParentText" presStyleLbl="revTx" presStyleIdx="1" presStyleCnt="6" custLinFactNeighborX="-3377" custLinFactNeighborY="-45269">
        <dgm:presLayoutVars>
          <dgm:chMax val="0"/>
          <dgm:chPref val="0"/>
          <dgm:bulletEnabled val="1"/>
        </dgm:presLayoutVars>
      </dgm:prSet>
      <dgm:spPr/>
    </dgm:pt>
    <dgm:pt modelId="{520DDED5-020C-473F-8DAA-3F0E042D4BBE}" type="pres">
      <dgm:prSet presAssocID="{C5A9778A-25FC-42F7-B695-C0A520B86DB4}" presName="Triangle" presStyleLbl="alignNode1" presStyleIdx="3" presStyleCnt="11"/>
      <dgm:spPr/>
    </dgm:pt>
    <dgm:pt modelId="{2BD0AE16-C0A8-4B98-BD62-F8EE843542C8}" type="pres">
      <dgm:prSet presAssocID="{54439DA4-C043-4298-A1CA-6C2C08BE7B95}" presName="sibTrans" presStyleCnt="0"/>
      <dgm:spPr/>
    </dgm:pt>
    <dgm:pt modelId="{3375EB37-B56F-46D5-BA59-A8B35CA7A5A6}" type="pres">
      <dgm:prSet presAssocID="{54439DA4-C043-4298-A1CA-6C2C08BE7B95}" presName="space" presStyleCnt="0"/>
      <dgm:spPr/>
    </dgm:pt>
    <dgm:pt modelId="{687CD701-818E-47F4-A75D-31BAB76166D1}" type="pres">
      <dgm:prSet presAssocID="{D2A2F2A5-DF32-4882-8E36-316225DF2632}" presName="composite" presStyleCnt="0"/>
      <dgm:spPr/>
    </dgm:pt>
    <dgm:pt modelId="{7032A6AC-733C-4DD5-8B35-64B12C68659B}" type="pres">
      <dgm:prSet presAssocID="{D2A2F2A5-DF32-4882-8E36-316225DF2632}" presName="LShape" presStyleLbl="alignNode1" presStyleIdx="4" presStyleCnt="11"/>
      <dgm:spPr>
        <a:solidFill>
          <a:schemeClr val="accent6"/>
        </a:solidFill>
      </dgm:spPr>
    </dgm:pt>
    <dgm:pt modelId="{634DF6BD-DE81-434B-A462-BC2A54D204EF}" type="pres">
      <dgm:prSet presAssocID="{D2A2F2A5-DF32-4882-8E36-316225DF2632}" presName="ParentText" presStyleLbl="revTx" presStyleIdx="2" presStyleCnt="6" custLinFactNeighborX="-3378" custLinFactNeighborY="-41416">
        <dgm:presLayoutVars>
          <dgm:chMax val="0"/>
          <dgm:chPref val="0"/>
          <dgm:bulletEnabled val="1"/>
        </dgm:presLayoutVars>
      </dgm:prSet>
      <dgm:spPr/>
    </dgm:pt>
    <dgm:pt modelId="{C5EF0A25-3463-46C6-BD66-1CC088201F3B}" type="pres">
      <dgm:prSet presAssocID="{D2A2F2A5-DF32-4882-8E36-316225DF2632}" presName="Triangle" presStyleLbl="alignNode1" presStyleIdx="5" presStyleCnt="11"/>
      <dgm:spPr>
        <a:solidFill>
          <a:schemeClr val="accent6"/>
        </a:solidFill>
      </dgm:spPr>
    </dgm:pt>
    <dgm:pt modelId="{056F0D44-EF7A-4468-95B2-EEB3D0B8DBD2}" type="pres">
      <dgm:prSet presAssocID="{5C9F14F2-A332-4C36-A6AC-46ECBE0D645B}" presName="sibTrans" presStyleCnt="0"/>
      <dgm:spPr/>
    </dgm:pt>
    <dgm:pt modelId="{CB45E405-833B-4CD3-9AD8-0F0A3563F98C}" type="pres">
      <dgm:prSet presAssocID="{5C9F14F2-A332-4C36-A6AC-46ECBE0D645B}" presName="space" presStyleCnt="0"/>
      <dgm:spPr/>
    </dgm:pt>
    <dgm:pt modelId="{E756CE5E-9159-4B67-BE67-5E9E5378031E}" type="pres">
      <dgm:prSet presAssocID="{0A66A239-877A-491D-B4A5-519326FED04F}" presName="composite" presStyleCnt="0"/>
      <dgm:spPr/>
    </dgm:pt>
    <dgm:pt modelId="{55E831B1-0599-4AA2-87B7-0F0919FB947C}" type="pres">
      <dgm:prSet presAssocID="{0A66A239-877A-491D-B4A5-519326FED04F}" presName="LShape" presStyleLbl="alignNode1" presStyleIdx="6" presStyleCnt="11"/>
      <dgm:spPr/>
    </dgm:pt>
    <dgm:pt modelId="{D1545CD1-9DCA-4185-A638-BD910043BDE7}" type="pres">
      <dgm:prSet presAssocID="{0A66A239-877A-491D-B4A5-519326FED04F}" presName="ParentText" presStyleLbl="revTx" presStyleIdx="3" presStyleCnt="6" custLinFactNeighborX="-2280" custLinFactNeighborY="-78021">
        <dgm:presLayoutVars>
          <dgm:chMax val="0"/>
          <dgm:chPref val="0"/>
          <dgm:bulletEnabled val="1"/>
        </dgm:presLayoutVars>
      </dgm:prSet>
      <dgm:spPr/>
    </dgm:pt>
    <dgm:pt modelId="{490D8EDC-F68B-4E93-B71E-3332C917D6CD}" type="pres">
      <dgm:prSet presAssocID="{0A66A239-877A-491D-B4A5-519326FED04F}" presName="Triangle" presStyleLbl="alignNode1" presStyleIdx="7" presStyleCnt="11"/>
      <dgm:spPr/>
    </dgm:pt>
    <dgm:pt modelId="{4985DEB7-8753-4252-9ECB-9C208E102E2F}" type="pres">
      <dgm:prSet presAssocID="{FA1C3D7F-5B75-4998-BCFB-52C619C078CC}" presName="sibTrans" presStyleCnt="0"/>
      <dgm:spPr/>
    </dgm:pt>
    <dgm:pt modelId="{23486494-1539-445D-A099-C2146EB5AA18}" type="pres">
      <dgm:prSet presAssocID="{FA1C3D7F-5B75-4998-BCFB-52C619C078CC}" presName="space" presStyleCnt="0"/>
      <dgm:spPr/>
    </dgm:pt>
    <dgm:pt modelId="{9A270049-A045-4208-9758-02E47A3C0B86}" type="pres">
      <dgm:prSet presAssocID="{26225220-71C0-40F9-A8DF-372C42436E0A}" presName="composite" presStyleCnt="0"/>
      <dgm:spPr/>
    </dgm:pt>
    <dgm:pt modelId="{0AFA1638-9A5A-4462-833E-BA8EFBC6E91D}" type="pres">
      <dgm:prSet presAssocID="{26225220-71C0-40F9-A8DF-372C42436E0A}" presName="LShape" presStyleLbl="alignNode1" presStyleIdx="8" presStyleCnt="11"/>
      <dgm:spPr>
        <a:solidFill>
          <a:schemeClr val="accent6"/>
        </a:solidFill>
      </dgm:spPr>
    </dgm:pt>
    <dgm:pt modelId="{7C7CA850-26A3-4219-AD24-1050EE2D2408}" type="pres">
      <dgm:prSet presAssocID="{26225220-71C0-40F9-A8DF-372C42436E0A}" presName="ParentText" presStyleLbl="revTx" presStyleIdx="4" presStyleCnt="6" custLinFactNeighborX="-1639" custLinFactNeighborY="-76842">
        <dgm:presLayoutVars>
          <dgm:chMax val="0"/>
          <dgm:chPref val="0"/>
          <dgm:bulletEnabled val="1"/>
        </dgm:presLayoutVars>
      </dgm:prSet>
      <dgm:spPr/>
    </dgm:pt>
    <dgm:pt modelId="{9F809616-4745-4D77-B0DD-0548AAFF1CDF}" type="pres">
      <dgm:prSet presAssocID="{26225220-71C0-40F9-A8DF-372C42436E0A}" presName="Triangle" presStyleLbl="alignNode1" presStyleIdx="9" presStyleCnt="11"/>
      <dgm:spPr>
        <a:solidFill>
          <a:schemeClr val="accent6"/>
        </a:solidFill>
      </dgm:spPr>
    </dgm:pt>
    <dgm:pt modelId="{98E7604F-2AB4-4449-92D5-094BD8A110A0}" type="pres">
      <dgm:prSet presAssocID="{086356DF-BE5A-496B-B841-0FFE70F96677}" presName="sibTrans" presStyleCnt="0"/>
      <dgm:spPr/>
    </dgm:pt>
    <dgm:pt modelId="{9AA69236-3C59-4D4E-8291-8A6B1FAA7A6F}" type="pres">
      <dgm:prSet presAssocID="{086356DF-BE5A-496B-B841-0FFE70F96677}" presName="space" presStyleCnt="0"/>
      <dgm:spPr/>
    </dgm:pt>
    <dgm:pt modelId="{50F49B73-3358-45C8-A8D6-48811EABB5B5}" type="pres">
      <dgm:prSet presAssocID="{C734F30F-E925-476F-8515-5BA0F3C69D71}" presName="composite" presStyleCnt="0"/>
      <dgm:spPr/>
    </dgm:pt>
    <dgm:pt modelId="{79E44CB3-56F9-48CA-AABC-7EE14C8A91F2}" type="pres">
      <dgm:prSet presAssocID="{C734F30F-E925-476F-8515-5BA0F3C69D71}" presName="LShape" presStyleLbl="alignNode1" presStyleIdx="10" presStyleCnt="11"/>
      <dgm:spPr/>
    </dgm:pt>
    <dgm:pt modelId="{3AB3FBE1-AA29-4233-A3E6-B0B04093B4B6}" type="pres">
      <dgm:prSet presAssocID="{C734F30F-E925-476F-8515-5BA0F3C69D71}" presName="ParentText" presStyleLbl="revTx" presStyleIdx="5" presStyleCnt="6" custLinFactNeighborX="3754" custLinFactNeighborY="-67956">
        <dgm:presLayoutVars>
          <dgm:chMax val="0"/>
          <dgm:chPref val="0"/>
          <dgm:bulletEnabled val="1"/>
        </dgm:presLayoutVars>
      </dgm:prSet>
      <dgm:spPr/>
    </dgm:pt>
  </dgm:ptLst>
  <dgm:cxnLst>
    <dgm:cxn modelId="{C2274E0E-8B20-4B5E-A236-A3E2F97B9985}" srcId="{5A4A233D-956A-40FB-91AF-2F2CC7692623}" destId="{D2A2F2A5-DF32-4882-8E36-316225DF2632}" srcOrd="2" destOrd="0" parTransId="{929D9B91-A544-4A05-8125-C113EE1DCE6B}" sibTransId="{5C9F14F2-A332-4C36-A6AC-46ECBE0D645B}"/>
    <dgm:cxn modelId="{BDD1E112-B8D3-408B-B3C2-110CA883DD85}" type="presOf" srcId="{986A273C-04B5-4989-AF10-314229FCB4C2}" destId="{634DF6BD-DE81-434B-A462-BC2A54D204EF}" srcOrd="0" destOrd="2" presId="urn:microsoft.com/office/officeart/2009/3/layout/StepUpProcess"/>
    <dgm:cxn modelId="{B0DBD214-D42C-45D6-84AC-D8AFA995BBD4}" type="presOf" srcId="{C0595B53-7815-4255-A3C3-B84CE4788C62}" destId="{634DF6BD-DE81-434B-A462-BC2A54D204EF}" srcOrd="0" destOrd="1" presId="urn:microsoft.com/office/officeart/2009/3/layout/StepUpProcess"/>
    <dgm:cxn modelId="{9587731B-F464-4F6D-9CAF-66E299CCEF3C}" type="presOf" srcId="{C5A9778A-25FC-42F7-B695-C0A520B86DB4}" destId="{AC335EBE-C286-49E1-A0B6-A9F2B666F2D9}" srcOrd="0" destOrd="0" presId="urn:microsoft.com/office/officeart/2009/3/layout/StepUpProcess"/>
    <dgm:cxn modelId="{65C01C1E-E915-4F0E-A186-375AD89CCE17}" type="presOf" srcId="{5A4A233D-956A-40FB-91AF-2F2CC7692623}" destId="{98FC3FA9-195E-4B35-8BEB-05B678693304}" srcOrd="0" destOrd="0" presId="urn:microsoft.com/office/officeart/2009/3/layout/StepUpProcess"/>
    <dgm:cxn modelId="{42C88F25-33D8-46FC-A7B3-A184EC9D0AB9}" type="presOf" srcId="{5FB08983-FF23-4883-BDDE-29355E85A498}" destId="{D3C6A184-21BA-4752-B8F4-7A0589861970}" srcOrd="0" destOrd="1" presId="urn:microsoft.com/office/officeart/2009/3/layout/StepUpProcess"/>
    <dgm:cxn modelId="{34338939-71D3-4454-B17C-BD249EB3D3D9}" srcId="{5A4A233D-956A-40FB-91AF-2F2CC7692623}" destId="{C5A9778A-25FC-42F7-B695-C0A520B86DB4}" srcOrd="1" destOrd="0" parTransId="{EB4AFAD4-52CD-4501-8167-86AA2C4393BD}" sibTransId="{54439DA4-C043-4298-A1CA-6C2C08BE7B95}"/>
    <dgm:cxn modelId="{2DDE563D-A8A9-42F9-BCAC-B3322F64CC38}" srcId="{5A4A233D-956A-40FB-91AF-2F2CC7692623}" destId="{26225220-71C0-40F9-A8DF-372C42436E0A}" srcOrd="4" destOrd="0" parTransId="{D0B66280-A56B-4B5D-97BF-C4FC8E52D441}" sibTransId="{086356DF-BE5A-496B-B841-0FFE70F96677}"/>
    <dgm:cxn modelId="{22080740-A6D2-4264-9EE5-ABC041B08A54}" srcId="{C734F30F-E925-476F-8515-5BA0F3C69D71}" destId="{3C3ECFCA-CBBA-44B0-A43D-9C3C6E6778FF}" srcOrd="0" destOrd="0" parTransId="{484DC9EB-DF8F-42BE-9F5D-72C4C8141AAB}" sibTransId="{B44FAFBA-A1DB-4D2B-9D2C-9C3A9749C857}"/>
    <dgm:cxn modelId="{0D75B963-8734-4E92-A220-B2FD93EF5FA5}" type="presOf" srcId="{C734F30F-E925-476F-8515-5BA0F3C69D71}" destId="{3AB3FBE1-AA29-4233-A3E6-B0B04093B4B6}" srcOrd="0" destOrd="0" presId="urn:microsoft.com/office/officeart/2009/3/layout/StepUpProcess"/>
    <dgm:cxn modelId="{D72CCE69-1290-4100-BCFE-B3936AB96CA5}" type="presOf" srcId="{076A336E-1038-49A3-A567-9123BC102FF3}" destId="{3AB3FBE1-AA29-4233-A3E6-B0B04093B4B6}" srcOrd="0" destOrd="2" presId="urn:microsoft.com/office/officeart/2009/3/layout/StepUpProcess"/>
    <dgm:cxn modelId="{A211A86A-D960-4765-9A21-329DD859CCD3}" type="presOf" srcId="{E090C6D4-CAD8-49D1-B678-D913B7FA42AD}" destId="{AC335EBE-C286-49E1-A0B6-A9F2B666F2D9}" srcOrd="0" destOrd="1" presId="urn:microsoft.com/office/officeart/2009/3/layout/StepUpProcess"/>
    <dgm:cxn modelId="{B602384B-46BB-475E-9B88-B9DAE63C8289}" type="presOf" srcId="{26225220-71C0-40F9-A8DF-372C42436E0A}" destId="{7C7CA850-26A3-4219-AD24-1050EE2D2408}" srcOrd="0" destOrd="0" presId="urn:microsoft.com/office/officeart/2009/3/layout/StepUpProcess"/>
    <dgm:cxn modelId="{E7F39B50-BEC1-4066-8F8C-5E900B0CA560}" type="presOf" srcId="{D2A2F2A5-DF32-4882-8E36-316225DF2632}" destId="{634DF6BD-DE81-434B-A462-BC2A54D204EF}" srcOrd="0" destOrd="0" presId="urn:microsoft.com/office/officeart/2009/3/layout/StepUpProcess"/>
    <dgm:cxn modelId="{872B9E74-C045-4815-BA22-A251C2C854A3}" srcId="{C734F30F-E925-476F-8515-5BA0F3C69D71}" destId="{076A336E-1038-49A3-A567-9123BC102FF3}" srcOrd="1" destOrd="0" parTransId="{281D6F15-CE56-4D6A-A9AB-06F7A94E71EC}" sibTransId="{8D4BD5E5-E5C0-41AF-A70F-3B935A00040D}"/>
    <dgm:cxn modelId="{C8001075-97C8-49F0-A35A-EBAC2CA28967}" srcId="{5A4A233D-956A-40FB-91AF-2F2CC7692623}" destId="{C734F30F-E925-476F-8515-5BA0F3C69D71}" srcOrd="5" destOrd="0" parTransId="{5C6B506C-5ABF-4CAC-A0C3-877146D0A471}" sibTransId="{C1276A58-D436-4544-B3D7-54F91BD73FBF}"/>
    <dgm:cxn modelId="{1EC64175-9D16-4373-B2C1-7105D14B4DCB}" srcId="{5A4A233D-956A-40FB-91AF-2F2CC7692623}" destId="{0A66A239-877A-491D-B4A5-519326FED04F}" srcOrd="3" destOrd="0" parTransId="{6FA8299E-4036-4E3F-B6C9-F4017BFEEA9F}" sibTransId="{FA1C3D7F-5B75-4998-BCFB-52C619C078CC}"/>
    <dgm:cxn modelId="{D894DB56-7F7B-4E5D-A984-75EFED13D913}" srcId="{D2A2F2A5-DF32-4882-8E36-316225DF2632}" destId="{C0595B53-7815-4255-A3C3-B84CE4788C62}" srcOrd="0" destOrd="0" parTransId="{AF05CA28-4433-461A-8862-D77EE1FC18DD}" sibTransId="{DF5D393D-138F-4BF0-9C8C-649767C84269}"/>
    <dgm:cxn modelId="{68983280-0D72-40BC-ADB8-41F7F8BAD93A}" type="presOf" srcId="{BDC9B40B-B267-4F63-8A94-52CD176A03F6}" destId="{D1545CD1-9DCA-4185-A638-BD910043BDE7}" srcOrd="0" destOrd="1" presId="urn:microsoft.com/office/officeart/2009/3/layout/StepUpProcess"/>
    <dgm:cxn modelId="{406CA38A-6DC9-4999-8E98-829DBB492F0E}" srcId="{ACB22196-23EA-4D49-9DBA-58D5A8F0DDA2}" destId="{5FB08983-FF23-4883-BDDE-29355E85A498}" srcOrd="0" destOrd="0" parTransId="{6C1D5598-52C3-48FC-B920-081CC0CDFB7B}" sibTransId="{72E634EB-4032-45F2-8573-E2EA4314E00E}"/>
    <dgm:cxn modelId="{4ECA0D93-6AE9-441B-A0D1-8671D510857D}" srcId="{5A4A233D-956A-40FB-91AF-2F2CC7692623}" destId="{ACB22196-23EA-4D49-9DBA-58D5A8F0DDA2}" srcOrd="0" destOrd="0" parTransId="{0F3AAFF2-17A1-4F00-951B-524CA9F8DC79}" sibTransId="{11AEB765-451C-4544-BCD4-0C3A5ACEE15E}"/>
    <dgm:cxn modelId="{28397399-0F97-445D-B09F-D6F0CCE77449}" type="presOf" srcId="{2395EAFA-2359-4289-AF72-79DA58B7EED5}" destId="{AC335EBE-C286-49E1-A0B6-A9F2B666F2D9}" srcOrd="0" destOrd="2" presId="urn:microsoft.com/office/officeart/2009/3/layout/StepUpProcess"/>
    <dgm:cxn modelId="{A56BB4AA-68C9-48DA-845F-92270B94F286}" srcId="{D2A2F2A5-DF32-4882-8E36-316225DF2632}" destId="{986A273C-04B5-4989-AF10-314229FCB4C2}" srcOrd="1" destOrd="0" parTransId="{9AF33DA7-CD5A-45CE-B44E-31FD1C439730}" sibTransId="{A7460FD8-CC2D-48E0-A952-2A9B77FB959E}"/>
    <dgm:cxn modelId="{5D48F3AD-97C0-4356-B6BD-3C49A1EBF72C}" type="presOf" srcId="{3C3ECFCA-CBBA-44B0-A43D-9C3C6E6778FF}" destId="{3AB3FBE1-AA29-4233-A3E6-B0B04093B4B6}" srcOrd="0" destOrd="1" presId="urn:microsoft.com/office/officeart/2009/3/layout/StepUpProcess"/>
    <dgm:cxn modelId="{94F747C5-54D5-47AC-9ED7-8FCE3DD1BDFC}" srcId="{26225220-71C0-40F9-A8DF-372C42436E0A}" destId="{7FEB758E-0799-493C-8F9E-791F92AB54A5}" srcOrd="0" destOrd="0" parTransId="{DE2B47CC-A3C5-4FCF-9B73-118EEDBF677B}" sibTransId="{DA36760B-8657-47FB-A00F-586A5EB1E2B9}"/>
    <dgm:cxn modelId="{C91439D2-DCFE-4576-B503-CC2CD1D7541A}" srcId="{C5A9778A-25FC-42F7-B695-C0A520B86DB4}" destId="{E090C6D4-CAD8-49D1-B678-D913B7FA42AD}" srcOrd="0" destOrd="0" parTransId="{9D1E870E-5394-40E3-8F5D-8F3E70B333A5}" sibTransId="{ADEFC7EE-D163-48A6-B8E2-50B132235DF2}"/>
    <dgm:cxn modelId="{70C0CBD4-14C1-497F-9218-67015C6A09C5}" type="presOf" srcId="{7FEB758E-0799-493C-8F9E-791F92AB54A5}" destId="{7C7CA850-26A3-4219-AD24-1050EE2D2408}" srcOrd="0" destOrd="1" presId="urn:microsoft.com/office/officeart/2009/3/layout/StepUpProcess"/>
    <dgm:cxn modelId="{D83424E2-7F03-49D6-9158-E538782B300A}" type="presOf" srcId="{0A66A239-877A-491D-B4A5-519326FED04F}" destId="{D1545CD1-9DCA-4185-A638-BD910043BDE7}" srcOrd="0" destOrd="0" presId="urn:microsoft.com/office/officeart/2009/3/layout/StepUpProcess"/>
    <dgm:cxn modelId="{7103AEE5-1960-46E0-9E35-57767F4DFA6A}" type="presOf" srcId="{ACB22196-23EA-4D49-9DBA-58D5A8F0DDA2}" destId="{D3C6A184-21BA-4752-B8F4-7A0589861970}" srcOrd="0" destOrd="0" presId="urn:microsoft.com/office/officeart/2009/3/layout/StepUpProcess"/>
    <dgm:cxn modelId="{8851A7FA-31D2-4397-B6DA-4FAC2A70713C}" srcId="{C5A9778A-25FC-42F7-B695-C0A520B86DB4}" destId="{2395EAFA-2359-4289-AF72-79DA58B7EED5}" srcOrd="1" destOrd="0" parTransId="{B2BD0169-4FAB-4575-94E3-3B72E747DE28}" sibTransId="{5A688F50-AE96-41BB-B92B-75C7C66D87C7}"/>
    <dgm:cxn modelId="{89EB8FFD-87BE-4F8A-BA84-4C84426592CD}" srcId="{0A66A239-877A-491D-B4A5-519326FED04F}" destId="{BDC9B40B-B267-4F63-8A94-52CD176A03F6}" srcOrd="0" destOrd="0" parTransId="{DBD9E39F-59F7-4463-9377-7C9A628FFC27}" sibTransId="{DA307DA6-2830-4651-A9EC-122B0E82EE8C}"/>
    <dgm:cxn modelId="{191FCCA0-4428-41C2-A74D-74AC29373222}" type="presParOf" srcId="{98FC3FA9-195E-4B35-8BEB-05B678693304}" destId="{C09E0662-0E4E-4C55-A079-9D27922CD3D1}" srcOrd="0" destOrd="0" presId="urn:microsoft.com/office/officeart/2009/3/layout/StepUpProcess"/>
    <dgm:cxn modelId="{13CABA80-4D0C-457A-B830-98A8B4B5A1C6}" type="presParOf" srcId="{C09E0662-0E4E-4C55-A079-9D27922CD3D1}" destId="{6CEA0F52-44F1-4F4E-86CD-4AE7B72F03EE}" srcOrd="0" destOrd="0" presId="urn:microsoft.com/office/officeart/2009/3/layout/StepUpProcess"/>
    <dgm:cxn modelId="{DF3F7404-105E-4D39-8E01-69F1432DFA22}" type="presParOf" srcId="{C09E0662-0E4E-4C55-A079-9D27922CD3D1}" destId="{D3C6A184-21BA-4752-B8F4-7A0589861970}" srcOrd="1" destOrd="0" presId="urn:microsoft.com/office/officeart/2009/3/layout/StepUpProcess"/>
    <dgm:cxn modelId="{0F8454C4-9A28-4C79-907D-DFFA097020C4}" type="presParOf" srcId="{C09E0662-0E4E-4C55-A079-9D27922CD3D1}" destId="{89B69744-1D64-484E-94CD-8F1161C59D3F}" srcOrd="2" destOrd="0" presId="urn:microsoft.com/office/officeart/2009/3/layout/StepUpProcess"/>
    <dgm:cxn modelId="{49FBBE2A-95E1-4CDB-8230-6084DE68F8C5}" type="presParOf" srcId="{98FC3FA9-195E-4B35-8BEB-05B678693304}" destId="{0BE89D2F-9632-4044-BFB0-A134B7809BC4}" srcOrd="1" destOrd="0" presId="urn:microsoft.com/office/officeart/2009/3/layout/StepUpProcess"/>
    <dgm:cxn modelId="{9161072B-4AC3-40A8-8878-F10E3738B24E}" type="presParOf" srcId="{0BE89D2F-9632-4044-BFB0-A134B7809BC4}" destId="{72E6F32A-6022-46FC-A42A-3A5B30CABFBF}" srcOrd="0" destOrd="0" presId="urn:microsoft.com/office/officeart/2009/3/layout/StepUpProcess"/>
    <dgm:cxn modelId="{F73132F3-735A-4F0D-85DD-92B2C57FD8B6}" type="presParOf" srcId="{98FC3FA9-195E-4B35-8BEB-05B678693304}" destId="{554F35F2-6541-47D2-B652-9DB89C7A2C55}" srcOrd="2" destOrd="0" presId="urn:microsoft.com/office/officeart/2009/3/layout/StepUpProcess"/>
    <dgm:cxn modelId="{7C263506-58E3-4E42-A097-D4F25E5D24E0}" type="presParOf" srcId="{554F35F2-6541-47D2-B652-9DB89C7A2C55}" destId="{E8E622C2-6A2B-415C-8DE4-971C701A108A}" srcOrd="0" destOrd="0" presId="urn:microsoft.com/office/officeart/2009/3/layout/StepUpProcess"/>
    <dgm:cxn modelId="{B1745475-2383-4C3A-AA79-5D5BF6FF0E91}" type="presParOf" srcId="{554F35F2-6541-47D2-B652-9DB89C7A2C55}" destId="{AC335EBE-C286-49E1-A0B6-A9F2B666F2D9}" srcOrd="1" destOrd="0" presId="urn:microsoft.com/office/officeart/2009/3/layout/StepUpProcess"/>
    <dgm:cxn modelId="{DEF9A033-4357-47D4-B831-2989B90521FE}" type="presParOf" srcId="{554F35F2-6541-47D2-B652-9DB89C7A2C55}" destId="{520DDED5-020C-473F-8DAA-3F0E042D4BBE}" srcOrd="2" destOrd="0" presId="urn:microsoft.com/office/officeart/2009/3/layout/StepUpProcess"/>
    <dgm:cxn modelId="{D9E2D95C-9261-4D80-A6DA-1D0C4945E691}" type="presParOf" srcId="{98FC3FA9-195E-4B35-8BEB-05B678693304}" destId="{2BD0AE16-C0A8-4B98-BD62-F8EE843542C8}" srcOrd="3" destOrd="0" presId="urn:microsoft.com/office/officeart/2009/3/layout/StepUpProcess"/>
    <dgm:cxn modelId="{1AD52173-DEBF-49F4-B3CF-C0A4F52E6BA9}" type="presParOf" srcId="{2BD0AE16-C0A8-4B98-BD62-F8EE843542C8}" destId="{3375EB37-B56F-46D5-BA59-A8B35CA7A5A6}" srcOrd="0" destOrd="0" presId="urn:microsoft.com/office/officeart/2009/3/layout/StepUpProcess"/>
    <dgm:cxn modelId="{B2389F12-BCA0-4352-95EE-787A04AE007B}" type="presParOf" srcId="{98FC3FA9-195E-4B35-8BEB-05B678693304}" destId="{687CD701-818E-47F4-A75D-31BAB76166D1}" srcOrd="4" destOrd="0" presId="urn:microsoft.com/office/officeart/2009/3/layout/StepUpProcess"/>
    <dgm:cxn modelId="{2758C343-07ED-4E9F-97C4-D9502E04DEF5}" type="presParOf" srcId="{687CD701-818E-47F4-A75D-31BAB76166D1}" destId="{7032A6AC-733C-4DD5-8B35-64B12C68659B}" srcOrd="0" destOrd="0" presId="urn:microsoft.com/office/officeart/2009/3/layout/StepUpProcess"/>
    <dgm:cxn modelId="{B096EB43-2580-4599-9893-D1AE9C328CE8}" type="presParOf" srcId="{687CD701-818E-47F4-A75D-31BAB76166D1}" destId="{634DF6BD-DE81-434B-A462-BC2A54D204EF}" srcOrd="1" destOrd="0" presId="urn:microsoft.com/office/officeart/2009/3/layout/StepUpProcess"/>
    <dgm:cxn modelId="{B54F0BD3-F1F7-4D70-9F00-F069B4C812DD}" type="presParOf" srcId="{687CD701-818E-47F4-A75D-31BAB76166D1}" destId="{C5EF0A25-3463-46C6-BD66-1CC088201F3B}" srcOrd="2" destOrd="0" presId="urn:microsoft.com/office/officeart/2009/3/layout/StepUpProcess"/>
    <dgm:cxn modelId="{305CA819-C188-4FC2-9B90-8A47B46401EE}" type="presParOf" srcId="{98FC3FA9-195E-4B35-8BEB-05B678693304}" destId="{056F0D44-EF7A-4468-95B2-EEB3D0B8DBD2}" srcOrd="5" destOrd="0" presId="urn:microsoft.com/office/officeart/2009/3/layout/StepUpProcess"/>
    <dgm:cxn modelId="{FA220E63-528D-426B-B68B-E2380DB37350}" type="presParOf" srcId="{056F0D44-EF7A-4468-95B2-EEB3D0B8DBD2}" destId="{CB45E405-833B-4CD3-9AD8-0F0A3563F98C}" srcOrd="0" destOrd="0" presId="urn:microsoft.com/office/officeart/2009/3/layout/StepUpProcess"/>
    <dgm:cxn modelId="{1DE22457-F397-483A-A8DD-81F7DF4BC0E5}" type="presParOf" srcId="{98FC3FA9-195E-4B35-8BEB-05B678693304}" destId="{E756CE5E-9159-4B67-BE67-5E9E5378031E}" srcOrd="6" destOrd="0" presId="urn:microsoft.com/office/officeart/2009/3/layout/StepUpProcess"/>
    <dgm:cxn modelId="{B9E2B302-68D9-436B-AF23-CFD768A8F046}" type="presParOf" srcId="{E756CE5E-9159-4B67-BE67-5E9E5378031E}" destId="{55E831B1-0599-4AA2-87B7-0F0919FB947C}" srcOrd="0" destOrd="0" presId="urn:microsoft.com/office/officeart/2009/3/layout/StepUpProcess"/>
    <dgm:cxn modelId="{D81A5ADD-24C9-4B6C-81B4-66FE5611AA83}" type="presParOf" srcId="{E756CE5E-9159-4B67-BE67-5E9E5378031E}" destId="{D1545CD1-9DCA-4185-A638-BD910043BDE7}" srcOrd="1" destOrd="0" presId="urn:microsoft.com/office/officeart/2009/3/layout/StepUpProcess"/>
    <dgm:cxn modelId="{DFE1ACA5-6697-49CB-874D-025CC6ADAECE}" type="presParOf" srcId="{E756CE5E-9159-4B67-BE67-5E9E5378031E}" destId="{490D8EDC-F68B-4E93-B71E-3332C917D6CD}" srcOrd="2" destOrd="0" presId="urn:microsoft.com/office/officeart/2009/3/layout/StepUpProcess"/>
    <dgm:cxn modelId="{AF0EF5FE-2518-4E3D-A08C-4DB6DE93F030}" type="presParOf" srcId="{98FC3FA9-195E-4B35-8BEB-05B678693304}" destId="{4985DEB7-8753-4252-9ECB-9C208E102E2F}" srcOrd="7" destOrd="0" presId="urn:microsoft.com/office/officeart/2009/3/layout/StepUpProcess"/>
    <dgm:cxn modelId="{27399E9D-3B34-41D6-89AF-8D18D9B24A26}" type="presParOf" srcId="{4985DEB7-8753-4252-9ECB-9C208E102E2F}" destId="{23486494-1539-445D-A099-C2146EB5AA18}" srcOrd="0" destOrd="0" presId="urn:microsoft.com/office/officeart/2009/3/layout/StepUpProcess"/>
    <dgm:cxn modelId="{09707975-EA6D-4439-8E8D-DCA036488F66}" type="presParOf" srcId="{98FC3FA9-195E-4B35-8BEB-05B678693304}" destId="{9A270049-A045-4208-9758-02E47A3C0B86}" srcOrd="8" destOrd="0" presId="urn:microsoft.com/office/officeart/2009/3/layout/StepUpProcess"/>
    <dgm:cxn modelId="{63C85B3E-E42C-486B-A1B4-548740E090C1}" type="presParOf" srcId="{9A270049-A045-4208-9758-02E47A3C0B86}" destId="{0AFA1638-9A5A-4462-833E-BA8EFBC6E91D}" srcOrd="0" destOrd="0" presId="urn:microsoft.com/office/officeart/2009/3/layout/StepUpProcess"/>
    <dgm:cxn modelId="{33B47403-2677-4709-9DDD-D8E677F9269D}" type="presParOf" srcId="{9A270049-A045-4208-9758-02E47A3C0B86}" destId="{7C7CA850-26A3-4219-AD24-1050EE2D2408}" srcOrd="1" destOrd="0" presId="urn:microsoft.com/office/officeart/2009/3/layout/StepUpProcess"/>
    <dgm:cxn modelId="{A544C6FB-3457-4C2F-ADA6-50B417F92117}" type="presParOf" srcId="{9A270049-A045-4208-9758-02E47A3C0B86}" destId="{9F809616-4745-4D77-B0DD-0548AAFF1CDF}" srcOrd="2" destOrd="0" presId="urn:microsoft.com/office/officeart/2009/3/layout/StepUpProcess"/>
    <dgm:cxn modelId="{B831B7BD-0555-4337-89FD-C22062D64C35}" type="presParOf" srcId="{98FC3FA9-195E-4B35-8BEB-05B678693304}" destId="{98E7604F-2AB4-4449-92D5-094BD8A110A0}" srcOrd="9" destOrd="0" presId="urn:microsoft.com/office/officeart/2009/3/layout/StepUpProcess"/>
    <dgm:cxn modelId="{C68E5FE0-BC64-4829-AF4C-3C82F21116A3}" type="presParOf" srcId="{98E7604F-2AB4-4449-92D5-094BD8A110A0}" destId="{9AA69236-3C59-4D4E-8291-8A6B1FAA7A6F}" srcOrd="0" destOrd="0" presId="urn:microsoft.com/office/officeart/2009/3/layout/StepUpProcess"/>
    <dgm:cxn modelId="{CB600BDF-DB84-4361-8FB6-98D4BC21462F}" type="presParOf" srcId="{98FC3FA9-195E-4B35-8BEB-05B678693304}" destId="{50F49B73-3358-45C8-A8D6-48811EABB5B5}" srcOrd="10" destOrd="0" presId="urn:microsoft.com/office/officeart/2009/3/layout/StepUpProcess"/>
    <dgm:cxn modelId="{18300089-5C1C-48F2-9418-B83B649D032D}" type="presParOf" srcId="{50F49B73-3358-45C8-A8D6-48811EABB5B5}" destId="{79E44CB3-56F9-48CA-AABC-7EE14C8A91F2}" srcOrd="0" destOrd="0" presId="urn:microsoft.com/office/officeart/2009/3/layout/StepUpProcess"/>
    <dgm:cxn modelId="{BD0A9DA0-854E-4270-BA42-5BCE065A85B2}" type="presParOf" srcId="{50F49B73-3358-45C8-A8D6-48811EABB5B5}" destId="{3AB3FBE1-AA29-4233-A3E6-B0B04093B4B6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EA0F52-44F1-4F4E-86CD-4AE7B72F03EE}">
      <dsp:nvSpPr>
        <dsp:cNvPr id="0" name=""/>
        <dsp:cNvSpPr/>
      </dsp:nvSpPr>
      <dsp:spPr>
        <a:xfrm rot="5400000">
          <a:off x="345809" y="278744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C6A184-21BA-4752-B8F4-7A0589861970}">
      <dsp:nvSpPr>
        <dsp:cNvPr id="0" name=""/>
        <dsp:cNvSpPr/>
      </dsp:nvSpPr>
      <dsp:spPr>
        <a:xfrm>
          <a:off x="62968" y="2687179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/>
            <a:t>एसएचजी स्तर 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FNHW </a:t>
          </a:r>
          <a:r>
            <a:rPr lang="hi-IN" sz="1600" kern="1200" dirty="0"/>
            <a:t>नोडल (सामुदायिक मोबिलाइज़र / सक्रिय महिला आदि</a:t>
          </a:r>
          <a:r>
            <a:rPr lang="en-US" sz="1600" kern="1200" dirty="0"/>
            <a:t>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62968" y="2687179"/>
        <a:ext cx="1547128" cy="1356149"/>
      </dsp:txXfrm>
    </dsp:sp>
    <dsp:sp modelId="{89B69744-1D64-484E-94CD-8F1161C59D3F}">
      <dsp:nvSpPr>
        <dsp:cNvPr id="0" name=""/>
        <dsp:cNvSpPr/>
      </dsp:nvSpPr>
      <dsp:spPr>
        <a:xfrm>
          <a:off x="1429115" y="2674339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622C2-6A2B-415C-8DE4-971C701A108A}">
      <dsp:nvSpPr>
        <dsp:cNvPr id="0" name=""/>
        <dsp:cNvSpPr/>
      </dsp:nvSpPr>
      <dsp:spPr>
        <a:xfrm rot="5400000">
          <a:off x="2239797" y="233183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335EBE-C286-49E1-A0B6-A9F2B666F2D9}">
      <dsp:nvSpPr>
        <dsp:cNvPr id="0" name=""/>
        <dsp:cNvSpPr/>
      </dsp:nvSpPr>
      <dsp:spPr>
        <a:xfrm>
          <a:off x="2015638" y="2229942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/>
            <a:t>वीओ स्तर </a:t>
          </a:r>
          <a:endParaRPr lang="en-US" sz="18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सामाजिक कार्य समिति (3 सदस्यों का 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सामुदायिक संसाधन व्यक्ति (सीआरपी)</a:t>
          </a:r>
        </a:p>
      </dsp:txBody>
      <dsp:txXfrm>
        <a:off x="2015638" y="2229942"/>
        <a:ext cx="1547128" cy="1356149"/>
      </dsp:txXfrm>
    </dsp:sp>
    <dsp:sp modelId="{520DDED5-020C-473F-8DAA-3F0E042D4BBE}">
      <dsp:nvSpPr>
        <dsp:cNvPr id="0" name=""/>
        <dsp:cNvSpPr/>
      </dsp:nvSpPr>
      <dsp:spPr>
        <a:xfrm>
          <a:off x="3323103" y="2205670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2A6AC-733C-4DD5-8B35-64B12C68659B}">
      <dsp:nvSpPr>
        <dsp:cNvPr id="0" name=""/>
        <dsp:cNvSpPr/>
      </dsp:nvSpPr>
      <dsp:spPr>
        <a:xfrm rot="5400000">
          <a:off x="4133785" y="1863164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4DF6BD-DE81-434B-A462-BC2A54D204EF}">
      <dsp:nvSpPr>
        <dsp:cNvPr id="0" name=""/>
        <dsp:cNvSpPr/>
      </dsp:nvSpPr>
      <dsp:spPr>
        <a:xfrm>
          <a:off x="3909611" y="1813526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/>
            <a:t>सीएलएफ स्तर </a:t>
          </a:r>
          <a:endParaRPr lang="en-US" altLang="en-US" sz="1800" b="1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/>
            <a:t>सामाजिक कार्य समिति (5 सदस्यों का )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पदाधिकारी/कार्यकारी समिति</a:t>
          </a:r>
        </a:p>
      </dsp:txBody>
      <dsp:txXfrm>
        <a:off x="3909611" y="1813526"/>
        <a:ext cx="1547128" cy="1356149"/>
      </dsp:txXfrm>
    </dsp:sp>
    <dsp:sp modelId="{C5EF0A25-3463-46C6-BD66-1CC088201F3B}">
      <dsp:nvSpPr>
        <dsp:cNvPr id="0" name=""/>
        <dsp:cNvSpPr/>
      </dsp:nvSpPr>
      <dsp:spPr>
        <a:xfrm>
          <a:off x="5217091" y="1737001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831B1-0599-4AA2-87B7-0F0919FB947C}">
      <dsp:nvSpPr>
        <dsp:cNvPr id="0" name=""/>
        <dsp:cNvSpPr/>
      </dsp:nvSpPr>
      <dsp:spPr>
        <a:xfrm rot="5400000">
          <a:off x="6027773" y="1394495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45CD1-9DCA-4185-A638-BD910043BDE7}">
      <dsp:nvSpPr>
        <dsp:cNvPr id="0" name=""/>
        <dsp:cNvSpPr/>
      </dsp:nvSpPr>
      <dsp:spPr>
        <a:xfrm>
          <a:off x="5820587" y="848438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/>
            <a:t>ब्लॉक मिशन प्रबंधन इकाई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0" lang="en-US" altLang="en-US" sz="1200" b="0" i="0" u="none" strike="noStrike" kern="1200" cap="none" normalizeH="0" baseline="0" dirty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ब्लॉक प्रोग्राम मैनेजर, रिसोर्स पूल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5820587" y="848438"/>
        <a:ext cx="1547128" cy="1356149"/>
      </dsp:txXfrm>
    </dsp:sp>
    <dsp:sp modelId="{490D8EDC-F68B-4E93-B71E-3332C917D6CD}">
      <dsp:nvSpPr>
        <dsp:cNvPr id="0" name=""/>
        <dsp:cNvSpPr/>
      </dsp:nvSpPr>
      <dsp:spPr>
        <a:xfrm>
          <a:off x="7111079" y="1268331"/>
          <a:ext cx="291911" cy="291911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A1638-9A5A-4462-833E-BA8EFBC6E91D}">
      <dsp:nvSpPr>
        <dsp:cNvPr id="0" name=""/>
        <dsp:cNvSpPr/>
      </dsp:nvSpPr>
      <dsp:spPr>
        <a:xfrm rot="5400000">
          <a:off x="7921761" y="925826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7CA850-26A3-4219-AD24-1050EE2D2408}">
      <dsp:nvSpPr>
        <dsp:cNvPr id="0" name=""/>
        <dsp:cNvSpPr/>
      </dsp:nvSpPr>
      <dsp:spPr>
        <a:xfrm>
          <a:off x="7724492" y="395758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/>
            <a:t>जिला मिशन प्रबंधन इकाई</a:t>
          </a:r>
          <a:endParaRPr lang="en-US" sz="1800" b="1" kern="1200" dirty="0"/>
        </a:p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जिला कार्यक्रम प्रबंधक आईबी-सीबी, जिला संसाधन पूल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</dsp:txBody>
      <dsp:txXfrm>
        <a:off x="7724492" y="395758"/>
        <a:ext cx="1547128" cy="1356149"/>
      </dsp:txXfrm>
    </dsp:sp>
    <dsp:sp modelId="{9F809616-4745-4D77-B0DD-0548AAFF1CDF}">
      <dsp:nvSpPr>
        <dsp:cNvPr id="0" name=""/>
        <dsp:cNvSpPr/>
      </dsp:nvSpPr>
      <dsp:spPr>
        <a:xfrm>
          <a:off x="9005067" y="799662"/>
          <a:ext cx="291911" cy="291911"/>
        </a:xfrm>
        <a:prstGeom prst="triangle">
          <a:avLst>
            <a:gd name="adj" fmla="val 100000"/>
          </a:avLst>
        </a:prstGeom>
        <a:solidFill>
          <a:schemeClr val="accent6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E44CB3-56F9-48CA-AABC-7EE14C8A91F2}">
      <dsp:nvSpPr>
        <dsp:cNvPr id="0" name=""/>
        <dsp:cNvSpPr/>
      </dsp:nvSpPr>
      <dsp:spPr>
        <a:xfrm rot="5400000">
          <a:off x="9815749" y="457157"/>
          <a:ext cx="1029875" cy="1713690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B3FBE1-AA29-4233-A3E6-B0B04093B4B6}">
      <dsp:nvSpPr>
        <dsp:cNvPr id="0" name=""/>
        <dsp:cNvSpPr/>
      </dsp:nvSpPr>
      <dsp:spPr>
        <a:xfrm>
          <a:off x="9647740" y="47596"/>
          <a:ext cx="1547128" cy="13561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1" kern="1200" dirty="0"/>
            <a:t>राज्य मिशन प्रबंधन इकाई</a:t>
          </a:r>
          <a:endParaRPr lang="en-US" sz="10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600" kern="120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rPr>
            <a:t>State </a:t>
          </a:r>
          <a:r>
            <a:rPr lang="hi-IN" sz="1600" kern="1200"/>
            <a:t>राज्य कार्यक्रम प्रबंधक एसआई और एसडी</a:t>
          </a:r>
          <a:endParaRPr lang="en-US" altLang="en-US" sz="1600" kern="1200" dirty="0">
            <a:latin typeface="Calibri" panose="020F0502020204030204" pitchFamily="34" charset="0"/>
            <a:ea typeface="Times New Roman" panose="02020603050405020304" pitchFamily="18" charset="0"/>
            <a:cs typeface="Calibri" panose="020F0502020204030204" pitchFamily="34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प्रोग्राम मैनेजर, स्टेट रिसोर्स पर्सन/मास्टर ट्रेनर्स</a:t>
          </a:r>
        </a:p>
      </dsp:txBody>
      <dsp:txXfrm>
        <a:off x="9647740" y="47596"/>
        <a:ext cx="1547128" cy="13561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AC6B3-4500-4F28-9327-F34DE436432A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EBBCB9-6AA6-425C-9BB0-645F86305A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196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EBBCB9-6AA6-425C-9BB0-645F86305A83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0961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530D-631F-4981-98F0-E6C07C67E1A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7977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852556-615C-43D2-B095-9D41534BFCE0}" type="slidenum">
              <a:rPr lang="en-IN" smtClean="0"/>
              <a:pPr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73620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3130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69576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7584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Body_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36687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Full Content -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442913" y="430514"/>
            <a:ext cx="11306175" cy="50292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[Slide title]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6D22B17-E9E9-3842-A116-5C0D59C56C8F}"/>
              </a:ext>
            </a:extLst>
          </p:cNvPr>
          <p:cNvSpPr>
            <a:spLocks noGrp="1"/>
          </p:cNvSpPr>
          <p:nvPr>
            <p:ph type="subTitle" idx="16" hasCustomPrompt="1"/>
          </p:nvPr>
        </p:nvSpPr>
        <p:spPr>
          <a:xfrm>
            <a:off x="442912" y="933433"/>
            <a:ext cx="11306176" cy="885842"/>
          </a:xfr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tx1"/>
                </a:solidFill>
              </a:defRPr>
            </a:lvl1pPr>
            <a:lvl2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2pPr>
            <a:lvl3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3pPr>
            <a:lvl4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4pPr>
            <a:lvl5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5pPr>
            <a:lvl6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6pPr>
            <a:lvl7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7pPr>
            <a:lvl8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8pPr>
            <a:lvl9pPr marL="0" indent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/>
            </a:lvl9pPr>
          </a:lstStyle>
          <a:p>
            <a:r>
              <a:rPr lang="en-US" dirty="0"/>
              <a:t>[Optional slide subtitle]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2913" y="2103438"/>
            <a:ext cx="11306175" cy="4068762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12" name="Presentation Footer">
            <a:extLst>
              <a:ext uri="{FF2B5EF4-FFF2-40B4-BE49-F238E27FC236}">
                <a16:creationId xmlns:a16="http://schemas.microsoft.com/office/drawing/2014/main" id="{C0A96048-10F2-4224-818D-5BECEE16847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442912" y="6355080"/>
            <a:ext cx="5473701" cy="137160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13" name="Date">
            <a:extLst>
              <a:ext uri="{FF2B5EF4-FFF2-40B4-BE49-F238E27FC236}">
                <a16:creationId xmlns:a16="http://schemas.microsoft.com/office/drawing/2014/main" id="{C1F41BA3-BD4F-444B-8A48-A3CC74630D92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9984296" y="6355080"/>
            <a:ext cx="1764792" cy="137160"/>
          </a:xfrm>
        </p:spPr>
        <p:txBody>
          <a:bodyPr/>
          <a:lstStyle/>
          <a:p>
            <a:r>
              <a:rPr lang="en-US"/>
              <a:t>August 2020</a:t>
            </a:r>
            <a:endParaRPr lang="en-US" dirty="0"/>
          </a:p>
        </p:txBody>
      </p:sp>
      <p:sp>
        <p:nvSpPr>
          <p:cNvPr id="14" name="Slide Number">
            <a:extLst>
              <a:ext uri="{FF2B5EF4-FFF2-40B4-BE49-F238E27FC236}">
                <a16:creationId xmlns:a16="http://schemas.microsoft.com/office/drawing/2014/main" id="{E362C54E-6F95-4E35-B11E-0FA6890BB9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984296" y="6492240"/>
            <a:ext cx="1764792" cy="137160"/>
          </a:xfrm>
        </p:spPr>
        <p:txBody>
          <a:bodyPr/>
          <a:lstStyle/>
          <a:p>
            <a:fld id="{7870704B-CE94-48CC-AF30-84932A1262A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489202"/>
      </p:ext>
    </p:extLst>
  </p:cSld>
  <p:clrMapOvr>
    <a:masterClrMapping/>
  </p:clrMapOvr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69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7004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1852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7918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650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3245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7649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3455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9CC9BE-DD0B-457D-A547-97B1F5FCDD31}" type="datetimeFigureOut">
              <a:rPr lang="en-IN" smtClean="0"/>
              <a:t>07-07-2022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02050-B671-458A-8958-C06ABDC7AB77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22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3699" y="2385746"/>
            <a:ext cx="9407694" cy="3031261"/>
          </a:xfrm>
        </p:spPr>
        <p:txBody>
          <a:bodyPr>
            <a:noAutofit/>
          </a:bodyPr>
          <a:lstStyle/>
          <a:p>
            <a:r>
              <a:rPr lang="e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स्वयं सहायता समूहों और इसके संघों के माध्यम से भोजन, पोषण, स्वास्थ्य और वॉश (एफएनएचडब्ल्यू) का संचालन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</a:br>
            <a:r>
              <a:rPr lang="hi-IN" sz="2800" b="1" dirty="0"/>
              <a:t>सीएलएफ/वीओ-सैक/ओबी/ईसी</a:t>
            </a:r>
            <a:r>
              <a:rPr lang="en-US" sz="2800" b="1" dirty="0"/>
              <a:t> </a:t>
            </a:r>
            <a:r>
              <a:rPr lang="hi-IN" sz="2800" b="1" dirty="0"/>
              <a:t>का उन्मुखीकरण</a:t>
            </a:r>
            <a:br>
              <a:rPr lang="hi-IN" sz="2800" b="1" dirty="0"/>
            </a:br>
            <a:endParaRPr lang="en-US" sz="3200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6700" y="757931"/>
            <a:ext cx="1947800" cy="10020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8413" y="288117"/>
            <a:ext cx="2728768" cy="15345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917347"/>
            <a:ext cx="12095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National Mission Management Unit,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Deendayal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Antyodaya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Yojana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– National Rural Livelihoods Mission (DAY-NRLM)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Ministry of Rural Development, Government of India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489" y="-179658"/>
            <a:ext cx="616563" cy="727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48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28775" y="1458206"/>
            <a:ext cx="5364935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buClr>
                <a:schemeClr val="dk1"/>
              </a:buClr>
              <a:buSzPts val="275"/>
            </a:pPr>
            <a:r>
              <a:rPr lang="hi-IN" b="1" dirty="0">
                <a:solidFill>
                  <a:schemeClr val="bg1"/>
                </a:solidFill>
              </a:rPr>
              <a:t>सीएलएफ सैक सदस्य</a:t>
            </a:r>
          </a:p>
        </p:txBody>
      </p:sp>
      <p:sp>
        <p:nvSpPr>
          <p:cNvPr id="7" name="Rectangle 6"/>
          <p:cNvSpPr/>
          <p:nvPr/>
        </p:nvSpPr>
        <p:spPr>
          <a:xfrm>
            <a:off x="537748" y="2013613"/>
            <a:ext cx="2834671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spcBef>
                <a:spcPts val="1200"/>
              </a:spcBef>
              <a:buSzPct val="100000"/>
            </a:pPr>
            <a:r>
              <a:rPr lang="hi-IN" sz="1400" b="1" dirty="0"/>
              <a:t>एफएनएचडब्ल्यू कार्य योजना </a:t>
            </a:r>
            <a:r>
              <a:rPr lang="hi-IN" sz="1400" dirty="0"/>
              <a:t>विकसित करें</a:t>
            </a:r>
          </a:p>
        </p:txBody>
      </p:sp>
      <p:sp>
        <p:nvSpPr>
          <p:cNvPr id="8" name="Rectangle 7"/>
          <p:cNvSpPr/>
          <p:nvPr/>
        </p:nvSpPr>
        <p:spPr>
          <a:xfrm>
            <a:off x="537748" y="2716954"/>
            <a:ext cx="2843644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dirty="0"/>
              <a:t>वीओ सैक समिति के </a:t>
            </a:r>
            <a:r>
              <a:rPr lang="hi-IN" sz="1400" b="1" dirty="0"/>
              <a:t>प्रदर्शन की समीक्षा</a:t>
            </a:r>
            <a:r>
              <a:rPr lang="hi-IN" sz="1400" dirty="0"/>
              <a:t> करें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405" y="4328629"/>
            <a:ext cx="2852618" cy="954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b="1" dirty="0"/>
              <a:t>लाइन विभागों के पदाधिकारियों (एएनएम, आंगनवाड़ी पर्यवेक्षक, पीआरआई सदस्य आदि) के साथ नियमित बैठकें </a:t>
            </a:r>
            <a:r>
              <a:rPr lang="hi-IN" sz="1400" dirty="0"/>
              <a:t>करें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982175" y="1882832"/>
            <a:ext cx="2905269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56369" lvl="0">
              <a:spcBef>
                <a:spcPts val="1200"/>
              </a:spcBef>
              <a:buSzPct val="100000"/>
            </a:pPr>
            <a:r>
              <a:rPr lang="hi-IN" sz="1400" dirty="0"/>
              <a:t>एफएनएचडब्ल्यू</a:t>
            </a:r>
            <a:r>
              <a:rPr lang="en-US" sz="1400" dirty="0"/>
              <a:t> </a:t>
            </a:r>
            <a:r>
              <a:rPr lang="hi-IN" sz="1400" dirty="0"/>
              <a:t>से संबंधित जानकारी/मार्गदर्शन के लिए </a:t>
            </a:r>
            <a:r>
              <a:rPr lang="en-US" sz="1400" b="1" dirty="0"/>
              <a:t>BMMU </a:t>
            </a:r>
            <a:r>
              <a:rPr lang="hi-IN" sz="1400" b="1" dirty="0"/>
              <a:t>के साथ समन्वय करें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57819" y="5501325"/>
            <a:ext cx="281460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b="1" dirty="0"/>
              <a:t>एफएनएचडब्ल्यू</a:t>
            </a:r>
            <a:r>
              <a:rPr lang="en-US" sz="1400" b="1" dirty="0"/>
              <a:t> </a:t>
            </a:r>
            <a:r>
              <a:rPr lang="hi-IN" sz="1400" b="1" dirty="0"/>
              <a:t>उद्यमों की स्थापना </a:t>
            </a:r>
            <a:r>
              <a:rPr lang="hi-IN" sz="1400" dirty="0"/>
              <a:t>के लिए समन्वय</a:t>
            </a:r>
            <a:r>
              <a:rPr lang="en-US" sz="1400" dirty="0"/>
              <a:t> </a:t>
            </a:r>
            <a:r>
              <a:rPr lang="hi-IN" sz="1400" dirty="0"/>
              <a:t>करें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824942" y="6405711"/>
            <a:ext cx="6561514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hi-IN" sz="1600" b="1" dirty="0"/>
              <a:t>पोषण अभियान / पोषण पखवाड़ा और अन्य कार्यक्रमों में भाग लें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45137" y="1459189"/>
            <a:ext cx="5486846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>
            <a:spAutoFit/>
          </a:bodyPr>
          <a:lstStyle/>
          <a:p>
            <a:pPr lvl="0" algn="ctr">
              <a:spcBef>
                <a:spcPts val="1200"/>
              </a:spcBef>
              <a:buClr>
                <a:schemeClr val="dk1"/>
              </a:buClr>
              <a:buSzPts val="275"/>
            </a:pPr>
            <a:r>
              <a:rPr lang="hi-IN" b="1" dirty="0">
                <a:solidFill>
                  <a:schemeClr val="bg1"/>
                </a:solidFill>
              </a:rPr>
              <a:t>सीएलएफ ओबी/ईसी सदस्य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82177" y="2683482"/>
            <a:ext cx="2905267" cy="738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dirty="0"/>
              <a:t>सभी वीओ </a:t>
            </a:r>
            <a:r>
              <a:rPr lang="hi-IN" sz="1400" b="1" dirty="0"/>
              <a:t>रिपोर्टों को एकत्रित करें </a:t>
            </a:r>
            <a:r>
              <a:rPr lang="hi-IN" sz="1400" dirty="0"/>
              <a:t>और उन्हें ब्लॉक में जमा करने के लिए संकलित करें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040570" y="5731914"/>
            <a:ext cx="2891415" cy="73866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b="1" dirty="0"/>
              <a:t>संवेदनशीलता  न्यूनीकरण कोष के विमोचन, निगरानी उपयोग और वृद्धि </a:t>
            </a:r>
            <a:r>
              <a:rPr lang="hi-IN" sz="1400" dirty="0"/>
              <a:t>की सुविधा प्रदान करें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026715" y="4062318"/>
            <a:ext cx="2905270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dirty="0"/>
              <a:t>प्रदर्शन समीक्षा के आधार पर सीआरपी/</a:t>
            </a:r>
            <a:r>
              <a:rPr lang="hi-IN" sz="1400" b="1" dirty="0"/>
              <a:t>एफएनएचडब्ल्यू संवर्ग का भुगतान</a:t>
            </a:r>
            <a:r>
              <a:rPr lang="en-US" sz="1400" b="1" dirty="0"/>
              <a:t> </a:t>
            </a:r>
            <a:r>
              <a:rPr lang="hi-IN" sz="1400" b="1" dirty="0"/>
              <a:t>क</a:t>
            </a:r>
            <a:r>
              <a:rPr lang="hi-IN" sz="1400" dirty="0"/>
              <a:t>रें</a:t>
            </a:r>
          </a:p>
        </p:txBody>
      </p:sp>
      <p:sp>
        <p:nvSpPr>
          <p:cNvPr id="21" name="Rectangle 20"/>
          <p:cNvSpPr/>
          <p:nvPr/>
        </p:nvSpPr>
        <p:spPr>
          <a:xfrm>
            <a:off x="9035688" y="4879223"/>
            <a:ext cx="2905270" cy="738664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dirty="0"/>
              <a:t>सीएलएफ/वीओ/एसएचजी के लिए </a:t>
            </a:r>
            <a:r>
              <a:rPr lang="hi-IN" sz="1400" b="1" dirty="0"/>
              <a:t>पुरस्कार तंत्र की स्थापना</a:t>
            </a:r>
            <a:r>
              <a:rPr lang="hi-IN" sz="1400" dirty="0"/>
              <a:t> में सहायता</a:t>
            </a:r>
            <a:r>
              <a:rPr lang="en-US" sz="1400" dirty="0"/>
              <a:t> </a:t>
            </a:r>
            <a:r>
              <a:rPr lang="hi-IN" sz="1400" dirty="0"/>
              <a:t>करें</a:t>
            </a:r>
          </a:p>
        </p:txBody>
      </p:sp>
      <p:sp>
        <p:nvSpPr>
          <p:cNvPr id="22" name="Rectangle 21"/>
          <p:cNvSpPr/>
          <p:nvPr/>
        </p:nvSpPr>
        <p:spPr>
          <a:xfrm>
            <a:off x="9026715" y="3480903"/>
            <a:ext cx="290527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dirty="0"/>
              <a:t>वीओ को</a:t>
            </a:r>
            <a:r>
              <a:rPr lang="en-US" sz="1400" dirty="0"/>
              <a:t> </a:t>
            </a:r>
            <a:r>
              <a:rPr lang="hi-IN" sz="1400" dirty="0"/>
              <a:t>उनके एफएनएचडब्ल्यू</a:t>
            </a:r>
            <a:r>
              <a:rPr lang="en-US" sz="1400" dirty="0"/>
              <a:t> </a:t>
            </a:r>
            <a:r>
              <a:rPr lang="hi-IN" sz="1400" dirty="0"/>
              <a:t>प्रदर्शन के आधार पर </a:t>
            </a:r>
            <a:r>
              <a:rPr lang="hi-IN" sz="1400" b="1" dirty="0"/>
              <a:t>ग्रेड करें</a:t>
            </a:r>
            <a:r>
              <a:rPr lang="hi-IN" sz="1400" dirty="0"/>
              <a:t> </a:t>
            </a:r>
          </a:p>
        </p:txBody>
      </p:sp>
      <p:sp>
        <p:nvSpPr>
          <p:cNvPr id="23" name="AutoShape 2" descr="Global business leaders support ESG convergence - The Hindu Business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5135" y="4623222"/>
            <a:ext cx="2412563" cy="165822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/>
          <a:srcRect l="19147" t="7215" r="8024" b="17255"/>
          <a:stretch/>
        </p:blipFill>
        <p:spPr>
          <a:xfrm>
            <a:off x="6445135" y="2128036"/>
            <a:ext cx="2369593" cy="173438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4"/>
          <a:srcRect r="2801" b="3069"/>
          <a:stretch/>
        </p:blipFill>
        <p:spPr>
          <a:xfrm>
            <a:off x="3630980" y="2234115"/>
            <a:ext cx="2262732" cy="151050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528774" y="3414433"/>
            <a:ext cx="2843645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56369" lvl="0">
              <a:buSzPct val="100000"/>
            </a:pPr>
            <a:r>
              <a:rPr lang="hi-IN" sz="1400" dirty="0"/>
              <a:t>एफएनएचडब्ल्यू गतिविधियों के लिए </a:t>
            </a:r>
            <a:r>
              <a:rPr lang="hi-IN" sz="1400" b="1" dirty="0"/>
              <a:t>वीओ का आकलन करने के लिए लगातार निगरानी दौरे </a:t>
            </a:r>
            <a:r>
              <a:rPr lang="hi-IN" sz="1400" dirty="0"/>
              <a:t>करें</a:t>
            </a:r>
          </a:p>
        </p:txBody>
      </p:sp>
      <p:sp>
        <p:nvSpPr>
          <p:cNvPr id="30" name="Rectangle 29"/>
          <p:cNvSpPr/>
          <p:nvPr/>
        </p:nvSpPr>
        <p:spPr>
          <a:xfrm>
            <a:off x="796634" y="308891"/>
            <a:ext cx="8018094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200" dirty="0"/>
              <a:t>सीएलएफ स्तर पर भूमिकाएं और जिम्मेदारियां</a:t>
            </a:r>
            <a:endParaRPr lang="en-IN" sz="2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26" name="Picture 2" descr="The rise of India&amp;#39;s rural women entrepreneurs">
            <a:extLst>
              <a:ext uri="{FF2B5EF4-FFF2-40B4-BE49-F238E27FC236}">
                <a16:creationId xmlns:a16="http://schemas.microsoft.com/office/drawing/2014/main" id="{4833A94A-F222-4947-B3C0-8B731A1736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895" y="4576921"/>
            <a:ext cx="2341817" cy="16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96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198" y="1904194"/>
            <a:ext cx="4343403" cy="26161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buClr>
                <a:schemeClr val="dk1"/>
              </a:buClr>
              <a:buSzPct val="33845"/>
            </a:pPr>
            <a:r>
              <a:rPr lang="hi-IN" sz="1400" dirty="0"/>
              <a:t>एफएनएचडब्ल्यू</a:t>
            </a:r>
            <a:r>
              <a:rPr lang="en-US" sz="1400" dirty="0"/>
              <a:t> </a:t>
            </a:r>
            <a:r>
              <a:rPr lang="hi-IN" sz="1400" dirty="0"/>
              <a:t>गतिविधियों को शुरू करने में </a:t>
            </a:r>
            <a:r>
              <a:rPr lang="hi-IN" sz="1400" b="1" dirty="0"/>
              <a:t>एफएनएचडब्ल्यू</a:t>
            </a:r>
            <a:r>
              <a:rPr lang="en-US" sz="1400" b="1" dirty="0"/>
              <a:t> CRP </a:t>
            </a:r>
            <a:r>
              <a:rPr lang="hi-IN" sz="1400" b="1" dirty="0"/>
              <a:t>का समर्थन करें</a:t>
            </a:r>
            <a:r>
              <a:rPr lang="hi-IN" sz="1400" dirty="0"/>
              <a:t>:</a:t>
            </a:r>
          </a:p>
          <a:p>
            <a:pPr marL="457200" lvl="0" indent="-280194">
              <a:spcBef>
                <a:spcPts val="1200"/>
              </a:spcBef>
              <a:buSzPct val="100000"/>
              <a:buChar char="●"/>
            </a:pPr>
            <a:r>
              <a:rPr lang="hi-IN" sz="1400" dirty="0"/>
              <a:t>मासिक बैठकों के दौरान</a:t>
            </a:r>
            <a:r>
              <a:rPr lang="en-US" sz="1400" dirty="0"/>
              <a:t> </a:t>
            </a:r>
            <a:r>
              <a:rPr lang="hi-IN" sz="1400" dirty="0"/>
              <a:t>एफएनएचडब्ल्यू</a:t>
            </a:r>
            <a:r>
              <a:rPr lang="en-US" sz="1400" dirty="0"/>
              <a:t> </a:t>
            </a:r>
            <a:r>
              <a:rPr lang="hi-IN" sz="1400" dirty="0"/>
              <a:t>सत्र</a:t>
            </a:r>
            <a:r>
              <a:rPr lang="hi-IN" sz="1400" b="1" dirty="0"/>
              <a:t> </a:t>
            </a:r>
            <a:r>
              <a:rPr lang="hi-IN" sz="1400" dirty="0"/>
              <a:t>का रोलआउट</a:t>
            </a:r>
          </a:p>
          <a:p>
            <a:pPr marL="457200" lvl="0" indent="-280194">
              <a:buSzPct val="100000"/>
              <a:buChar char="●"/>
            </a:pPr>
            <a:r>
              <a:rPr lang="hi-IN" sz="1400" dirty="0"/>
              <a:t>वीओ स्तर के सामुदायिक कार्यक्रम/अभियान आयोजित करें</a:t>
            </a:r>
          </a:p>
          <a:p>
            <a:pPr marL="457200" lvl="0" indent="-280194">
              <a:buSzPct val="100000"/>
              <a:buChar char="●"/>
            </a:pPr>
            <a:r>
              <a:rPr lang="hi-IN" sz="1400" dirty="0"/>
              <a:t>गृह-विज़िट/सहकर्मी परामर्श लें</a:t>
            </a:r>
          </a:p>
          <a:p>
            <a:pPr marL="457200" lvl="0" indent="-280194">
              <a:buSzPct val="100000"/>
              <a:buChar char="●"/>
            </a:pPr>
            <a:r>
              <a:rPr lang="hi-IN" sz="1400" dirty="0"/>
              <a:t>वीएचएसएनडी योजना में भाग लें, वीएचएसएनडी को अधिक समुदाय-अनुकूल बनाने में सहायता प्रदान करें और स्वयं सहायता समूहों को संगठित करें</a:t>
            </a:r>
          </a:p>
        </p:txBody>
      </p:sp>
      <p:sp>
        <p:nvSpPr>
          <p:cNvPr id="9" name="Rectangle 8"/>
          <p:cNvSpPr/>
          <p:nvPr/>
        </p:nvSpPr>
        <p:spPr>
          <a:xfrm>
            <a:off x="4898948" y="2000414"/>
            <a:ext cx="4068296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hi-IN" sz="1400" dirty="0"/>
              <a:t>एफएनएचडब्ल्यू गतिविधियों पर स्वयं सहायता समूहों की </a:t>
            </a:r>
            <a:r>
              <a:rPr lang="hi-IN" sz="1400" b="1" dirty="0"/>
              <a:t>प्रगति की निगरानी</a:t>
            </a:r>
            <a:r>
              <a:rPr lang="en-US" sz="1400" b="1" dirty="0"/>
              <a:t> </a:t>
            </a:r>
            <a:r>
              <a:rPr lang="hi-IN" sz="1400" dirty="0"/>
              <a:t>करें</a:t>
            </a:r>
            <a:endParaRPr lang="hi-IN" sz="14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569" y="3023681"/>
            <a:ext cx="2388411" cy="15228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r="2801" b="3069"/>
          <a:stretch/>
        </p:blipFill>
        <p:spPr>
          <a:xfrm>
            <a:off x="9094010" y="1297451"/>
            <a:ext cx="2354970" cy="159440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913529" y="6424065"/>
            <a:ext cx="6364941" cy="33855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hi-IN" sz="1600" b="1" dirty="0"/>
              <a:t>पोषण अभियान / पोषण पखवाड़ा और अन्य कार्यक्रमों में भाग लें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518197" y="4765712"/>
            <a:ext cx="4343404" cy="5561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>
            <a:lvl1pPr lvl="0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spcBef>
                <a:spcPts val="1200"/>
              </a:spcBef>
              <a:buClr>
                <a:schemeClr val="dk1"/>
              </a:buClr>
              <a:buSzPct val="33845"/>
            </a:pPr>
            <a:r>
              <a:rPr lang="hi-IN" sz="1400" dirty="0"/>
              <a:t>वीओ-स्तरीय कार्यक्रमों में भाग लेने के लिए </a:t>
            </a:r>
            <a:r>
              <a:rPr lang="hi-IN" sz="1400" b="1" dirty="0"/>
              <a:t>लक्षित समूहों को जुटाएं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199" y="429585"/>
            <a:ext cx="7155874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3200" dirty="0"/>
              <a:t>वीओ स्तर पर भूमिकाएं और जिम्मेदारियां</a:t>
            </a:r>
            <a:endParaRPr lang="en-IN" sz="2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518199" y="1301676"/>
            <a:ext cx="4349222" cy="416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lvl="0" indent="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 algn="l">
              <a:spcBef>
                <a:spcPts val="1200"/>
              </a:spcBef>
              <a:buClr>
                <a:schemeClr val="dk1"/>
              </a:buClr>
              <a:buSzPct val="33845"/>
            </a:pPr>
            <a:r>
              <a:rPr lang="hi-IN" sz="1400" b="1" dirty="0"/>
              <a:t>वार्षिक एफएनएचडब्ल्यू</a:t>
            </a:r>
            <a:r>
              <a:rPr lang="en-US" sz="1400" b="1" dirty="0"/>
              <a:t> </a:t>
            </a:r>
            <a:r>
              <a:rPr lang="hi-IN" sz="1400" b="1" dirty="0"/>
              <a:t>कार्य योजना </a:t>
            </a:r>
            <a:r>
              <a:rPr lang="hi-IN" sz="1400" dirty="0"/>
              <a:t>विकसित करें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25AE6E-2A95-4C23-B58F-4511BBADF3BA}"/>
              </a:ext>
            </a:extLst>
          </p:cNvPr>
          <p:cNvSpPr/>
          <p:nvPr/>
        </p:nvSpPr>
        <p:spPr>
          <a:xfrm>
            <a:off x="4935158" y="5596246"/>
            <a:ext cx="4049733" cy="30777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i-IN" sz="1400" b="1" dirty="0"/>
              <a:t>पुरस्कार तंत्र </a:t>
            </a:r>
            <a:r>
              <a:rPr lang="hi-IN" sz="1400" dirty="0"/>
              <a:t>की स्थापना में सहायता</a:t>
            </a:r>
            <a:r>
              <a:rPr lang="en-US" sz="1400" dirty="0"/>
              <a:t> </a:t>
            </a:r>
            <a:r>
              <a:rPr lang="hi-IN" sz="1400" dirty="0"/>
              <a:t>करें</a:t>
            </a:r>
            <a:endParaRPr lang="en-IN" sz="1400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AD7419-3B69-4703-A9D2-DAF1345D9D8A}"/>
              </a:ext>
            </a:extLst>
          </p:cNvPr>
          <p:cNvSpPr/>
          <p:nvPr/>
        </p:nvSpPr>
        <p:spPr>
          <a:xfrm>
            <a:off x="4951888" y="4727649"/>
            <a:ext cx="403300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hi-IN" sz="1400" dirty="0"/>
              <a:t>एसएचजी सदस्यों के लिए वीआरएफ संवर्द्धन सहित </a:t>
            </a:r>
            <a:r>
              <a:rPr lang="hi-IN" sz="1400" b="1" dirty="0"/>
              <a:t>संवेदनशीलता न्यूनीकरण योजना बनाना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0758407-DD6F-454F-B9B6-8BCBD45B926A}"/>
              </a:ext>
            </a:extLst>
          </p:cNvPr>
          <p:cNvSpPr/>
          <p:nvPr/>
        </p:nvSpPr>
        <p:spPr>
          <a:xfrm>
            <a:off x="4955827" y="3584892"/>
            <a:ext cx="4025123" cy="7386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hi-IN" sz="1400" dirty="0"/>
              <a:t>ग्राम-स्तरीय फ्रंटलाइन कार्यकर्ताओं (आशा और आंगनवाड़ी कार्यकर्ता) और लाइन विभागों (पीआरआई आदि) के प्रतिनिधियों के साथ </a:t>
            </a:r>
            <a:r>
              <a:rPr lang="hi-IN" sz="1400" b="1" dirty="0"/>
              <a:t>समन्वय करें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CDB15D-8FD2-4A6B-BE74-C45C05FDECDD}"/>
              </a:ext>
            </a:extLst>
          </p:cNvPr>
          <p:cNvSpPr/>
          <p:nvPr/>
        </p:nvSpPr>
        <p:spPr>
          <a:xfrm>
            <a:off x="4908143" y="1306608"/>
            <a:ext cx="403357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i-IN" sz="1400" dirty="0"/>
              <a:t>वीओ स्तर पर एफएनएचडब्ल्यू की </a:t>
            </a:r>
            <a:r>
              <a:rPr lang="hi-IN" sz="1400" b="1" dirty="0"/>
              <a:t>प्रगति की समीक्षा </a:t>
            </a:r>
            <a:r>
              <a:rPr lang="hi-IN" sz="1400" dirty="0"/>
              <a:t>करें</a:t>
            </a:r>
            <a:endParaRPr lang="en-IN" sz="1400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C4EB6B8-89AA-4859-8F6A-F3DEBF281A5D}"/>
              </a:ext>
            </a:extLst>
          </p:cNvPr>
          <p:cNvSpPr/>
          <p:nvPr/>
        </p:nvSpPr>
        <p:spPr>
          <a:xfrm>
            <a:off x="518197" y="5473135"/>
            <a:ext cx="4343404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/>
            <a:r>
              <a:rPr lang="hi-IN" sz="1400" dirty="0"/>
              <a:t>गतिविधियों की </a:t>
            </a:r>
            <a:r>
              <a:rPr lang="hi-IN" sz="1400" b="1" dirty="0"/>
              <a:t>एसएचजी स्तर की रिपोर्ट का मिलान करें और सीएलएफ स्तर को रिपोर्ट करें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AA46C5-0B8E-4434-BDC1-53B202E44CA2}"/>
              </a:ext>
            </a:extLst>
          </p:cNvPr>
          <p:cNvSpPr/>
          <p:nvPr/>
        </p:nvSpPr>
        <p:spPr>
          <a:xfrm>
            <a:off x="4934241" y="2689025"/>
            <a:ext cx="403300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spcBef>
                <a:spcPts val="1200"/>
              </a:spcBef>
            </a:pPr>
            <a:r>
              <a:rPr lang="hi-IN" sz="1400" dirty="0"/>
              <a:t>सामुदायिक मंचों/समितियों (वीएचएसएनसी/ग्राम सभा) में </a:t>
            </a:r>
            <a:r>
              <a:rPr lang="hi-IN" sz="1400" b="1" dirty="0"/>
              <a:t>एसएचजी सदस्यों का प्रतिनिधित्व करें</a:t>
            </a:r>
          </a:p>
        </p:txBody>
      </p:sp>
    </p:spTree>
    <p:extLst>
      <p:ext uri="{BB962C8B-B14F-4D97-AF65-F5344CB8AC3E}">
        <p14:creationId xmlns:p14="http://schemas.microsoft.com/office/powerpoint/2010/main" val="415797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6" grpId="0" animBg="1"/>
      <p:bldP spid="18" grpId="0" animBg="1"/>
      <p:bldP spid="21" grpId="0" animBg="1"/>
      <p:bldP spid="17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1762426" y="1421728"/>
            <a:ext cx="8713120" cy="3939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b="1" dirty="0">
                <a:solidFill>
                  <a:schemeClr val="tx1"/>
                </a:solidFill>
              </a:rPr>
              <a:t>रिपोर्टिंग</a:t>
            </a:r>
            <a:r>
              <a:rPr lang="hi-IN" b="1" dirty="0"/>
              <a:t> </a:t>
            </a:r>
            <a:r>
              <a:rPr lang="hi-IN" b="1" dirty="0">
                <a:solidFill>
                  <a:schemeClr val="tx1"/>
                </a:solidFill>
              </a:rPr>
              <a:t>तंत्र</a:t>
            </a:r>
          </a:p>
          <a:p>
            <a:pPr algn="ctr"/>
            <a:endParaRPr lang="en-IN" b="1" dirty="0">
              <a:latin typeface="+mj-lt"/>
            </a:endParaRPr>
          </a:p>
          <a:p>
            <a:pPr algn="ctr"/>
            <a:endParaRPr lang="en-IN" dirty="0"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199" y="429585"/>
            <a:ext cx="7571510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199" y="532391"/>
            <a:ext cx="7571510" cy="5207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" sz="3200" dirty="0">
                <a:solidFill>
                  <a:schemeClr val="bg1"/>
                </a:solidFill>
              </a:rPr>
              <a:t>एमआईएस और एफएनएचडब्ल्यू की रिपोर्टिंग</a:t>
            </a:r>
            <a:endParaRPr lang="en-IN" sz="48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28" y="1918448"/>
            <a:ext cx="8473260" cy="462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47270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20CA094-41D7-4312-B9E1-63D699283CBF}"/>
              </a:ext>
            </a:extLst>
          </p:cNvPr>
          <p:cNvSpPr/>
          <p:nvPr/>
        </p:nvSpPr>
        <p:spPr>
          <a:xfrm>
            <a:off x="4155023" y="1380638"/>
            <a:ext cx="3146849" cy="39671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000" dirty="0"/>
              <a:t>सुझाए गए संकेतक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50D2469F-F989-41B7-A6FF-9372D2709D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883157"/>
              </p:ext>
            </p:extLst>
          </p:nvPr>
        </p:nvGraphicFramePr>
        <p:xfrm>
          <a:off x="838199" y="2135565"/>
          <a:ext cx="8206952" cy="439450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47856">
                  <a:extLst>
                    <a:ext uri="{9D8B030D-6E8A-4147-A177-3AD203B41FA5}">
                      <a16:colId xmlns:a16="http://schemas.microsoft.com/office/drawing/2014/main" val="1770299341"/>
                    </a:ext>
                  </a:extLst>
                </a:gridCol>
                <a:gridCol w="244687">
                  <a:extLst>
                    <a:ext uri="{9D8B030D-6E8A-4147-A177-3AD203B41FA5}">
                      <a16:colId xmlns:a16="http://schemas.microsoft.com/office/drawing/2014/main" val="3107280004"/>
                    </a:ext>
                  </a:extLst>
                </a:gridCol>
                <a:gridCol w="7314409">
                  <a:extLst>
                    <a:ext uri="{9D8B030D-6E8A-4147-A177-3AD203B41FA5}">
                      <a16:colId xmlns:a16="http://schemas.microsoft.com/office/drawing/2014/main" val="3262094739"/>
                    </a:ext>
                  </a:extLst>
                </a:gridCol>
              </a:tblGrid>
              <a:tr h="418945">
                <a:tc>
                  <a:txBody>
                    <a:bodyPr/>
                    <a:lstStyle/>
                    <a:p>
                      <a:r>
                        <a:rPr lang="en-IN" sz="1800" dirty="0"/>
                        <a:t>#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hi-IN" sz="1800" dirty="0"/>
                        <a:t>संकेतक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6727729"/>
                  </a:ext>
                </a:extLst>
              </a:tr>
              <a:tr h="418945">
                <a:tc gridSpan="3"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48661"/>
                        <a:buFont typeface="Arial"/>
                        <a:buNone/>
                      </a:pPr>
                      <a:r>
                        <a:rPr lang="hi-IN" sz="1800" dirty="0"/>
                        <a:t>एफएनएचडब्ल्यू गतिविधियों की प्रगति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Progress of FNHW Interventions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sz="14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6960319"/>
                  </a:ext>
                </a:extLst>
              </a:tr>
              <a:tr h="522358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1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# of target beneficiaries in SHG HHs in the reporting month (pregnant women/lactating women/adolescents/elderly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" sz="1800" dirty="0"/>
                        <a:t>एफएनएचडब्ल्यू गतिविधियां शुरू करने वाले सीएलएफ की संख्या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1156257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2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conducted monthly meeting on FNHW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/>
                        <a:t>एफएनएचडब्ल्यू</a:t>
                      </a:r>
                      <a:r>
                        <a:rPr lang="en" sz="1800" dirty="0"/>
                        <a:t> पर मासिक बैठक आयोजित करने वाले स्वयं सहायता समूहों की संख्या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3846799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3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SHGs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i-IN" sz="1800" dirty="0"/>
                        <a:t>एफएनएचडब्ल्यू</a:t>
                      </a:r>
                      <a:r>
                        <a:rPr lang="en" sz="1800" dirty="0"/>
                        <a:t> मॉड्यूल पर उन्मुख स्वयं सहायता समूहों की संख्या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794483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4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SHG women oriented on FNHW modules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dirty="0"/>
                        <a:t>कार्यात्मक शौचालय वाले एसएचजी सदस्य परिवारों की संख्या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6312484"/>
                  </a:ext>
                </a:extLst>
              </a:tr>
              <a:tr h="497266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5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N" sz="1400" dirty="0"/>
                        <a:t>% VOs organized community events on FNHW (campaigns/</a:t>
                      </a:r>
                      <a:r>
                        <a:rPr lang="en-IN" sz="1400" dirty="0" err="1"/>
                        <a:t>rallys</a:t>
                      </a:r>
                      <a:r>
                        <a:rPr lang="en-IN" sz="1400" dirty="0"/>
                        <a:t>/competitions etc.)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dirty="0"/>
                        <a:t>एफएनएचडब्ल्यू पर प्रशिक्षित संवर्ग वाले ग्राम  संगठनों की संख्या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4267193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6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%  VOs participated in VHSNC/JAS/RKS meeting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" sz="1800" dirty="0"/>
                        <a:t>वीएचएसएनडी में भाग लेने वाले वीओ-सैक की संख्या</a:t>
                      </a:r>
                      <a:endParaRPr lang="en-US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38737"/>
                  </a:ext>
                </a:extLst>
              </a:tr>
              <a:tr h="418945">
                <a:tc gridSpan="2">
                  <a:txBody>
                    <a:bodyPr/>
                    <a:lstStyle/>
                    <a:p>
                      <a:r>
                        <a:rPr lang="en-IN" sz="1800" dirty="0"/>
                        <a:t>7</a:t>
                      </a:r>
                      <a:endParaRPr lang="en-IN" sz="1800" dirty="0">
                        <a:latin typeface="+mj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# of  VO running an FNHW enterprise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48661"/>
                        <a:buFont typeface="Arial"/>
                        <a:buNone/>
                      </a:pPr>
                      <a:r>
                        <a:rPr lang="hi-IN" sz="1800" dirty="0"/>
                        <a:t>एफएनएचडब्ल्यू पर आयोजित सामुदायिक कार्यक्रमों में ग्राम संगठनों की संख्या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8048391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259727" y="3091947"/>
            <a:ext cx="2655847" cy="28623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i-IN" dirty="0"/>
              <a:t>राज्य </a:t>
            </a:r>
            <a:r>
              <a:rPr lang="en" sz="1800" dirty="0"/>
              <a:t>एफएनएचडब्ल्यू</a:t>
            </a:r>
            <a:r>
              <a:rPr lang="en-US" dirty="0"/>
              <a:t> </a:t>
            </a:r>
            <a:r>
              <a:rPr lang="hi-IN" dirty="0"/>
              <a:t>परिचालन रणनीति में संश्लेषित के रूप में कोई अन्य संकेतक शामिल करें</a:t>
            </a:r>
            <a:endParaRPr lang="en-US" dirty="0"/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hi-IN" dirty="0"/>
              <a:t>एमआईएस में रिपोर्ट किए गए डेटा की गुणवत्ता सुनिश्चित करें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838199" y="429585"/>
            <a:ext cx="7682346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8199" y="549212"/>
            <a:ext cx="7516091" cy="5207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solidFill>
                  <a:schemeClr val="bg1"/>
                </a:solidFill>
              </a:rPr>
              <a:t> </a:t>
            </a:r>
            <a:r>
              <a:rPr lang="en" sz="3200" dirty="0">
                <a:solidFill>
                  <a:schemeClr val="bg1"/>
                </a:solidFill>
              </a:rPr>
              <a:t>एमआईएस और एफएनएचडब्ल्यू की रिपोर्टिंग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486805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83672" y="2385399"/>
            <a:ext cx="10501746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hi-IN" sz="2800" dirty="0"/>
              <a:t>योजना बनाना, समीक्षा और अभिसरण आदि) जोड़ सकता है। कृपया इसके लिए सीएलएफ/वीओ सैक/ओबी/ईसी के कार्यों पर फैसिलिटेटर्स ओरिएंटेशन के लिए प्रस्तुति देखें।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9049316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14881" y="2819505"/>
            <a:ext cx="9035849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sz="3200" b="1" dirty="0"/>
              <a:t>राष्ट्रीय </a:t>
            </a:r>
            <a:r>
              <a:rPr lang="hi-IN" sz="3200" dirty="0"/>
              <a:t>एफएनएचडब्ल्यू</a:t>
            </a:r>
            <a:r>
              <a:rPr lang="en" sz="3200" b="1" dirty="0"/>
              <a:t> संसाधन पैकेज का परिचय</a:t>
            </a:r>
            <a:endParaRPr lang="en-IN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53229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38198" y="383324"/>
            <a:ext cx="10515604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468722"/>
            <a:ext cx="10383983" cy="733420"/>
          </a:xfrm>
        </p:spPr>
        <p:txBody>
          <a:bodyPr vert="horz" lIns="91440" tIns="45720" rIns="91440" bIns="45720" rtlCol="0" anchor="ctr">
            <a:noAutofit/>
          </a:bodyPr>
          <a:lstStyle/>
          <a:p>
            <a:br>
              <a:rPr lang="en-US" sz="3200" b="1" dirty="0">
                <a:solidFill>
                  <a:schemeClr val="bg1"/>
                </a:solidFill>
              </a:rPr>
            </a:br>
            <a:r>
              <a:rPr lang="e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anose="02040503050203030202" pitchFamily="18" charset="0"/>
                <a:cs typeface="Mangal" panose="02040503050203030202" pitchFamily="18" charset="0"/>
              </a:rPr>
              <a:t>राष्ट्रीय </a:t>
            </a:r>
            <a:r>
              <a:rPr lang="hi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anose="02040503050203030202" pitchFamily="18" charset="0"/>
                <a:cs typeface="Mangal" panose="02040503050203030202" pitchFamily="18" charset="0"/>
              </a:rPr>
              <a:t>एफएनएचडब्ल्यू</a:t>
            </a:r>
            <a:r>
              <a:rPr lang="e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anose="02040503050203030202" pitchFamily="18" charset="0"/>
                <a:cs typeface="Mangal" panose="02040503050203030202" pitchFamily="18" charset="0"/>
              </a:rPr>
              <a:t> संसाधन पैकेज के अंतर्गत विषयवस्तु</a:t>
            </a:r>
            <a:br>
              <a:rPr lang="en-US" sz="3200" b="1" dirty="0">
                <a:solidFill>
                  <a:schemeClr val="bg1"/>
                </a:solidFill>
              </a:rPr>
            </a:br>
            <a:r>
              <a:rPr lang="en-US" sz="3200" b="1" dirty="0">
                <a:solidFill>
                  <a:schemeClr val="bg1"/>
                </a:solidFill>
              </a:rPr>
              <a:t> </a:t>
            </a:r>
            <a:endParaRPr lang="en-IN" sz="3200" b="1" dirty="0">
              <a:solidFill>
                <a:schemeClr val="bg1"/>
              </a:solidFill>
            </a:endParaRPr>
          </a:p>
        </p:txBody>
      </p:sp>
      <p:pic>
        <p:nvPicPr>
          <p:cNvPr id="9" name="Google Shape;403;p52">
            <a:extLst>
              <a:ext uri="{FF2B5EF4-FFF2-40B4-BE49-F238E27FC236}">
                <a16:creationId xmlns:a16="http://schemas.microsoft.com/office/drawing/2014/main" id="{F3AC61B6-F8C4-B5F8-E12A-B51BE9D339C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8199" y="1996583"/>
            <a:ext cx="5257801" cy="395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04;p52">
            <a:extLst>
              <a:ext uri="{FF2B5EF4-FFF2-40B4-BE49-F238E27FC236}">
                <a16:creationId xmlns:a16="http://schemas.microsoft.com/office/drawing/2014/main" id="{A7D2E107-6844-CD97-98A1-B13D84401B9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43708" y="2271671"/>
            <a:ext cx="5257801" cy="3243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84394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838199" y="429585"/>
            <a:ext cx="4790095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825" y="375483"/>
            <a:ext cx="4668079" cy="7745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i-IN" sz="3200" b="1" dirty="0">
                <a:solidFill>
                  <a:schemeClr val="bg1"/>
                </a:solidFill>
              </a:rPr>
              <a:t>संसाधन सामग्री की सूची</a:t>
            </a:r>
            <a:endParaRPr lang="en-US" sz="3600" b="1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12" name="Google Shape;411;p53">
            <a:extLst>
              <a:ext uri="{FF2B5EF4-FFF2-40B4-BE49-F238E27FC236}">
                <a16:creationId xmlns:a16="http://schemas.microsoft.com/office/drawing/2014/main" id="{4A67B5BC-E607-94C2-31E2-95A7E9400DF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1061" y="1483064"/>
            <a:ext cx="10669878" cy="407260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688F03-DAB9-7ADF-AFB9-081A740DAC29}"/>
              </a:ext>
            </a:extLst>
          </p:cNvPr>
          <p:cNvSpPr txBox="1"/>
          <p:nvPr/>
        </p:nvSpPr>
        <p:spPr>
          <a:xfrm>
            <a:off x="740323" y="5798145"/>
            <a:ext cx="1081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" dirty="0">
                <a:solidFill>
                  <a:schemeClr val="dk1"/>
                </a:solidFill>
              </a:rPr>
              <a:t>पैकेज का उपयोग राज्य एफएनएचडब्ल्यू परिचालन रणनीति के अनुसार विषयों को प्राथमिकता देने, प्रासंगिक बनाने, अनुवाद करने, चरण-वार उपयोग और कार्यान्वयन के अधीन है</a:t>
            </a:r>
            <a:endParaRPr lang="en-IN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716905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66187" y="1729930"/>
            <a:ext cx="2556544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550" y="1729929"/>
            <a:ext cx="1561050" cy="1808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058" y="4045070"/>
            <a:ext cx="2502889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0670" y="1729929"/>
            <a:ext cx="2529363" cy="180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66187" y="4029393"/>
            <a:ext cx="2578033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7335" y="1729929"/>
            <a:ext cx="2420751" cy="3784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3322" y="4029393"/>
            <a:ext cx="1633308" cy="17686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838198" y="520406"/>
            <a:ext cx="10993584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434" y="520406"/>
            <a:ext cx="10861112" cy="741991"/>
          </a:xfrm>
        </p:spPr>
        <p:txBody>
          <a:bodyPr>
            <a:noAutofit/>
          </a:bodyPr>
          <a:lstStyle/>
          <a:p>
            <a:r>
              <a:rPr lang="hi-I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ngal" panose="02040503050203030202" pitchFamily="18" charset="0"/>
                <a:cs typeface="Mangal" panose="02040503050203030202" pitchFamily="18" charset="0"/>
              </a:rPr>
              <a:t>एफएनएचडब्ल्यू</a:t>
            </a:r>
            <a:r>
              <a:rPr lang="en" sz="3200" dirty="0">
                <a:solidFill>
                  <a:schemeClr val="bg1"/>
                </a:solidFill>
              </a:rPr>
              <a:t> एकीकरण का समर्थन करने के लिए विकसित सामग्री </a:t>
            </a:r>
            <a:endParaRPr lang="en-IN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501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10FF69-0F6B-9642-50E9-DD7860AF2423}"/>
              </a:ext>
            </a:extLst>
          </p:cNvPr>
          <p:cNvSpPr/>
          <p:nvPr/>
        </p:nvSpPr>
        <p:spPr>
          <a:xfrm>
            <a:off x="3990109" y="2849512"/>
            <a:ext cx="4248112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atin typeface="+mj-lt"/>
              </a:rPr>
              <a:t>Thankyou</a:t>
            </a:r>
            <a:endParaRPr lang="en-IN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219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838200" y="429585"/>
            <a:ext cx="6376596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83925" y="325692"/>
            <a:ext cx="623087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3200" b="1">
                <a:latin typeface="+mj-lt"/>
                <a:ea typeface="+mj-ea"/>
                <a:cs typeface="+mj-cs"/>
              </a:defRPr>
            </a:lvl1pPr>
          </a:lstStyle>
          <a:p>
            <a:r>
              <a:rPr lang="hi-IN" sz="3200" dirty="0">
                <a:solidFill>
                  <a:schemeClr val="bg1"/>
                </a:solidFill>
              </a:rPr>
              <a:t>एफएनएचडब्ल्यू</a:t>
            </a:r>
            <a:r>
              <a:rPr lang="en" dirty="0">
                <a:solidFill>
                  <a:schemeClr val="bg1"/>
                </a:solidFill>
              </a:rPr>
              <a:t> को एकीकृत क्यों करें?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392726" y="3337089"/>
            <a:ext cx="933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395311" y="3959153"/>
            <a:ext cx="4810404" cy="2285194"/>
            <a:chOff x="541231" y="3959153"/>
            <a:chExt cx="4810404" cy="228519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51333" r="49447"/>
            <a:stretch/>
          </p:blipFill>
          <p:spPr>
            <a:xfrm>
              <a:off x="838200" y="3993200"/>
              <a:ext cx="1856362" cy="1702340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1710" t="50360"/>
            <a:stretch/>
          </p:blipFill>
          <p:spPr>
            <a:xfrm>
              <a:off x="3279272" y="3959153"/>
              <a:ext cx="1773274" cy="1736387"/>
            </a:xfrm>
            <a:prstGeom prst="rect">
              <a:avLst/>
            </a:prstGeom>
          </p:spPr>
        </p:pic>
        <p:sp>
          <p:nvSpPr>
            <p:cNvPr id="52" name="TextBox 51"/>
            <p:cNvSpPr txBox="1"/>
            <p:nvPr/>
          </p:nvSpPr>
          <p:spPr>
            <a:xfrm>
              <a:off x="541231" y="5875015"/>
              <a:ext cx="4810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i-IN" dirty="0"/>
                <a:t>उचित साफ़-सफाई और स्वच्छता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65615" y="1764872"/>
            <a:ext cx="2334898" cy="1908670"/>
            <a:chOff x="615048" y="1764872"/>
            <a:chExt cx="2334898" cy="1908670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7593" b="50062"/>
            <a:stretch/>
          </p:blipFill>
          <p:spPr>
            <a:xfrm>
              <a:off x="838200" y="1764872"/>
              <a:ext cx="1924455" cy="1746809"/>
            </a:xfrm>
            <a:prstGeom prst="rect">
              <a:avLst/>
            </a:prstGeom>
          </p:spPr>
        </p:pic>
        <p:sp>
          <p:nvSpPr>
            <p:cNvPr id="53" name="TextBox 52"/>
            <p:cNvSpPr txBox="1"/>
            <p:nvPr/>
          </p:nvSpPr>
          <p:spPr>
            <a:xfrm>
              <a:off x="615048" y="3304210"/>
              <a:ext cx="23348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" dirty="0"/>
                <a:t>उचित पोषण</a:t>
              </a:r>
              <a:endParaRPr lang="en-IN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038463" y="1763662"/>
            <a:ext cx="2180408" cy="1921071"/>
            <a:chOff x="3187366" y="1762199"/>
            <a:chExt cx="2180408" cy="1921071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9699" b="49986"/>
            <a:stretch/>
          </p:blipFill>
          <p:spPr>
            <a:xfrm>
              <a:off x="3205426" y="1762199"/>
              <a:ext cx="1847120" cy="1749482"/>
            </a:xfrm>
            <a:prstGeom prst="rect">
              <a:avLst/>
            </a:prstGeom>
            <a:ln>
              <a:noFill/>
            </a:ln>
          </p:spPr>
        </p:pic>
        <p:sp>
          <p:nvSpPr>
            <p:cNvPr id="54" name="TextBox 53"/>
            <p:cNvSpPr txBox="1"/>
            <p:nvPr/>
          </p:nvSpPr>
          <p:spPr>
            <a:xfrm>
              <a:off x="3187366" y="3313938"/>
              <a:ext cx="218040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" dirty="0"/>
                <a:t>स्वास्थ्य सेवाएं</a:t>
              </a:r>
              <a:endParaRPr lang="en-IN" dirty="0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6464" y="3588690"/>
            <a:ext cx="1184962" cy="511886"/>
          </a:xfrm>
          <a:prstGeom prst="rect">
            <a:avLst/>
          </a:prstGeom>
        </p:spPr>
      </p:pic>
      <p:sp>
        <p:nvSpPr>
          <p:cNvPr id="57" name="Right Arrow 56"/>
          <p:cNvSpPr/>
          <p:nvPr/>
        </p:nvSpPr>
        <p:spPr>
          <a:xfrm>
            <a:off x="7214796" y="3609589"/>
            <a:ext cx="489856" cy="315297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8" name="Right Arrow 57"/>
          <p:cNvSpPr/>
          <p:nvPr/>
        </p:nvSpPr>
        <p:spPr>
          <a:xfrm>
            <a:off x="9501818" y="3568760"/>
            <a:ext cx="489856" cy="315297"/>
          </a:xfrm>
          <a:prstGeom prst="rightArrow">
            <a:avLst/>
          </a:prstGeom>
          <a:solidFill>
            <a:schemeClr val="tx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321"/>
          <a:stretch/>
        </p:blipFill>
        <p:spPr>
          <a:xfrm>
            <a:off x="5754432" y="1780959"/>
            <a:ext cx="1625601" cy="1723306"/>
          </a:xfrm>
          <a:prstGeom prst="rect">
            <a:avLst/>
          </a:prstGeom>
          <a:ln>
            <a:noFill/>
          </a:ln>
        </p:spPr>
      </p:pic>
      <p:sp>
        <p:nvSpPr>
          <p:cNvPr id="64" name="TextBox 63"/>
          <p:cNvSpPr txBox="1"/>
          <p:nvPr/>
        </p:nvSpPr>
        <p:spPr>
          <a:xfrm>
            <a:off x="6110399" y="3597754"/>
            <a:ext cx="9136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dirty="0">
                <a:solidFill>
                  <a:schemeClr val="accent6">
                    <a:lumMod val="75000"/>
                  </a:schemeClr>
                </a:solidFill>
                <a:sym typeface="Wingdings 2" panose="05020102010507070707" pitchFamily="18" charset="2"/>
              </a:rPr>
              <a:t></a:t>
            </a:r>
            <a:endParaRPr lang="en-IN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3669" y="2924676"/>
            <a:ext cx="1611086" cy="1596572"/>
          </a:xfrm>
          <a:prstGeom prst="rect">
            <a:avLst/>
          </a:prstGeom>
          <a:ln>
            <a:noFill/>
          </a:ln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49864" y="2918413"/>
            <a:ext cx="2107955" cy="1843703"/>
          </a:xfrm>
          <a:prstGeom prst="rect">
            <a:avLst/>
          </a:prstGeom>
          <a:ln>
            <a:noFill/>
          </a:ln>
        </p:spPr>
      </p:pic>
      <p:sp>
        <p:nvSpPr>
          <p:cNvPr id="71" name="TextBox 70"/>
          <p:cNvSpPr txBox="1"/>
          <p:nvPr/>
        </p:nvSpPr>
        <p:spPr>
          <a:xfrm>
            <a:off x="5354435" y="5763124"/>
            <a:ext cx="2673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/>
              <a:t>स्वास्थ्य/रोगों पर कम व्यय</a:t>
            </a:r>
            <a:endParaRPr lang="en-IN" dirty="0"/>
          </a:p>
        </p:txBody>
      </p:sp>
      <p:sp>
        <p:nvSpPr>
          <p:cNvPr id="72" name="TextBox 71"/>
          <p:cNvSpPr txBox="1"/>
          <p:nvPr/>
        </p:nvSpPr>
        <p:spPr>
          <a:xfrm>
            <a:off x="7750745" y="4762116"/>
            <a:ext cx="199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dirty="0"/>
              <a:t>बढ़ी हुई बचत</a:t>
            </a:r>
            <a:endParaRPr lang="en-IN" dirty="0"/>
          </a:p>
        </p:txBody>
      </p:sp>
      <p:sp>
        <p:nvSpPr>
          <p:cNvPr id="73" name="TextBox 72"/>
          <p:cNvSpPr txBox="1"/>
          <p:nvPr/>
        </p:nvSpPr>
        <p:spPr>
          <a:xfrm>
            <a:off x="10185859" y="4844370"/>
            <a:ext cx="18359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" sz="2000" dirty="0"/>
              <a:t>समग्र भलाई और जीवन की बेहतर गुणवत्ता</a:t>
            </a:r>
            <a:endParaRPr lang="en-IN" sz="2000" b="1" dirty="0">
              <a:solidFill>
                <a:srgbClr val="00B050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92" b="-1"/>
          <a:stretch/>
        </p:blipFill>
        <p:spPr>
          <a:xfrm>
            <a:off x="5822026" y="4144301"/>
            <a:ext cx="1625601" cy="16202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971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57" grpId="0" animBg="1"/>
      <p:bldP spid="58" grpId="0" animBg="1"/>
      <p:bldP spid="64" grpId="0"/>
      <p:bldP spid="71" grpId="0"/>
      <p:bldP spid="72" grpId="0"/>
      <p:bldP spid="7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72122" y="393430"/>
            <a:ext cx="4560652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9" name="Title 13"/>
          <p:cNvSpPr>
            <a:spLocks noGrp="1"/>
          </p:cNvSpPr>
          <p:nvPr>
            <p:ph type="title"/>
          </p:nvPr>
        </p:nvSpPr>
        <p:spPr>
          <a:xfrm>
            <a:off x="889887" y="538367"/>
            <a:ext cx="4508964" cy="50874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" sz="3200" b="1" dirty="0">
                <a:solidFill>
                  <a:schemeClr val="bg1"/>
                </a:solidFill>
              </a:rPr>
              <a:t>दशसूत्र रणनीति- 2016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22E5A-0D69-45F0-8F0D-492D47CA7310}" type="slidenum">
              <a:rPr lang="en-US" smtClean="0"/>
              <a:t>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ECD105-03DA-4AE5-B254-B25A502110D5}"/>
              </a:ext>
            </a:extLst>
          </p:cNvPr>
          <p:cNvSpPr txBox="1"/>
          <p:nvPr/>
        </p:nvSpPr>
        <p:spPr>
          <a:xfrm>
            <a:off x="752248" y="1220598"/>
            <a:ext cx="108717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i-IN" sz="2400" dirty="0"/>
              <a:t>समुदायों के समग्र विकास के लिए आजीविका और सामाजिक विकास का एकीकरण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887" y="1883976"/>
            <a:ext cx="5163705" cy="44049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Rounded Rectangle 1"/>
          <p:cNvSpPr/>
          <p:nvPr/>
        </p:nvSpPr>
        <p:spPr>
          <a:xfrm>
            <a:off x="8095610" y="1866985"/>
            <a:ext cx="2784763" cy="163185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chemeClr val="tx1"/>
                </a:solidFill>
              </a:rPr>
              <a:t>सूक्ष्म ऋण और वित्तपोषण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164881" y="4823573"/>
            <a:ext cx="2784763" cy="146533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" dirty="0">
                <a:solidFill>
                  <a:schemeClr val="tx1"/>
                </a:solidFill>
              </a:rPr>
              <a:t>सामाजिक विकास - भोजन, पोषण, स्वास्थ्य और वॉश, लिंग आदि।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9332127" y="3884051"/>
            <a:ext cx="450273" cy="562616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852224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792521" y="1477180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" name="Oval 10"/>
          <p:cNvSpPr/>
          <p:nvPr/>
        </p:nvSpPr>
        <p:spPr>
          <a:xfrm>
            <a:off x="5664296" y="1477181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Oval 1"/>
          <p:cNvSpPr/>
          <p:nvPr/>
        </p:nvSpPr>
        <p:spPr>
          <a:xfrm>
            <a:off x="1544200" y="1477182"/>
            <a:ext cx="1058759" cy="105875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4" name="Picture 6" descr="10000印刷√] Food Icon - pngアイコンを無料でダウンロード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278" y="1626495"/>
            <a:ext cx="843435" cy="84343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Table 3">
            <a:extLst>
              <a:ext uri="{FF2B5EF4-FFF2-40B4-BE49-F238E27FC236}">
                <a16:creationId xmlns:a16="http://schemas.microsoft.com/office/drawing/2014/main" id="{EEBC73D2-D82C-4717-B494-92486E0754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8059477"/>
              </p:ext>
            </p:extLst>
          </p:nvPr>
        </p:nvGraphicFramePr>
        <p:xfrm>
          <a:off x="823973" y="2641900"/>
          <a:ext cx="2745759" cy="360145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600242">
                <a:tc>
                  <a:txBody>
                    <a:bodyPr/>
                    <a:lstStyle/>
                    <a:p>
                      <a:pPr algn="ctr"/>
                      <a:r>
                        <a:rPr lang="hi-IN" sz="2400" b="1" dirty="0">
                          <a:latin typeface="Mangal" panose="02040503050203030202" pitchFamily="18" charset="0"/>
                          <a:cs typeface="+mn-cs"/>
                        </a:rPr>
                        <a:t>खाद्य </a:t>
                      </a:r>
                      <a:endParaRPr lang="en-US" sz="2400" dirty="0">
                        <a:latin typeface="Mangal" panose="02040503050203030202" pitchFamily="18" charset="0"/>
                        <a:cs typeface="Mangal" panose="02040503050203030202" pitchFamily="18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i-IN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न्यूट्री-गार्डन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i-IN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पीडीएस तक पहुंच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i-IN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टेक होम राशन तक पहुंच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i-IN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मिड डे भोजन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60024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hi-IN" dirty="0">
                          <a:latin typeface="Mangal" panose="02040503050203030202" pitchFamily="18" charset="0"/>
                          <a:cs typeface="Mangal" panose="02040503050203030202" pitchFamily="18" charset="0"/>
                        </a:rPr>
                        <a:t>एफएनएचडब्ल्यू उद्यम</a:t>
                      </a: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7386" y="1752307"/>
            <a:ext cx="993866" cy="750088"/>
          </a:xfrm>
          <a:prstGeom prst="rect">
            <a:avLst/>
          </a:prstGeom>
        </p:spPr>
      </p:pic>
      <p:pic>
        <p:nvPicPr>
          <p:cNvPr id="2056" name="Picture 8" descr="Sanitation Icons - Download Free Vector Icons | Noun Project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20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925" y="1626495"/>
            <a:ext cx="909446" cy="90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A556473E-2C77-4116-A426-A0CFB0A04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582" y="462371"/>
            <a:ext cx="5914418" cy="726312"/>
          </a:xfr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</a:rPr>
              <a:t>एफएनएचडब्ल्यू</a:t>
            </a:r>
            <a:r>
              <a:rPr lang="en" sz="3200" dirty="0">
                <a:solidFill>
                  <a:schemeClr val="bg1"/>
                </a:solidFill>
              </a:rPr>
              <a:t> फोकस </a:t>
            </a:r>
            <a:r>
              <a:rPr lang="hi-IN" altLang="en-US" sz="3200" dirty="0">
                <a:solidFill>
                  <a:schemeClr val="bg1"/>
                </a:solidFill>
              </a:rPr>
              <a:t>विषय</a:t>
            </a:r>
            <a:r>
              <a:rPr lang="en-IN" altLang="en-US" sz="3200" dirty="0">
                <a:solidFill>
                  <a:schemeClr val="bg1"/>
                </a:solidFill>
              </a:rPr>
              <a:t>/</a:t>
            </a:r>
            <a:r>
              <a:rPr lang="en" sz="3200" dirty="0">
                <a:solidFill>
                  <a:schemeClr val="bg1"/>
                </a:solidFill>
              </a:rPr>
              <a:t>क्षेत्र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13" name="Table 3">
            <a:extLst>
              <a:ext uri="{FF2B5EF4-FFF2-40B4-BE49-F238E27FC236}">
                <a16:creationId xmlns:a16="http://schemas.microsoft.com/office/drawing/2014/main" id="{1228AC28-EC2B-CD14-34A9-36F8C42F6933}"/>
              </a:ext>
            </a:extLst>
          </p:cNvPr>
          <p:cNvGraphicFramePr>
            <a:graphicFrameLocks noGrp="1"/>
          </p:cNvGraphicFramePr>
          <p:nvPr/>
        </p:nvGraphicFramePr>
        <p:xfrm>
          <a:off x="3906982" y="2670228"/>
          <a:ext cx="4849092" cy="3796613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4546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  <a:gridCol w="2424546">
                  <a:extLst>
                    <a:ext uri="{9D8B030D-6E8A-4147-A177-3AD203B41FA5}">
                      <a16:colId xmlns:a16="http://schemas.microsoft.com/office/drawing/2014/main" val="3870710860"/>
                    </a:ext>
                  </a:extLst>
                </a:gridCol>
              </a:tblGrid>
              <a:tr h="418238">
                <a:tc gridSpan="2">
                  <a:txBody>
                    <a:bodyPr/>
                    <a:lstStyle/>
                    <a:p>
                      <a:pPr algn="ctr"/>
                      <a:r>
                        <a:rPr lang="hi-IN" sz="2400" b="1" i="0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स्वास्थ्य और पोषण</a:t>
                      </a:r>
                      <a:endParaRPr lang="en-US" sz="2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algn="ctr"/>
                      <a:endParaRPr lang="en-US" sz="20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324785">
                <a:tc>
                  <a:txBody>
                    <a:bodyPr/>
                    <a:lstStyle/>
                    <a:p>
                      <a:pPr algn="ctr"/>
                      <a:r>
                        <a:rPr lang="hi-IN" sz="1800" b="0" dirty="0"/>
                        <a:t>प्रसवपूर्व देखभाल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i-I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एनीमिया में कमी</a:t>
                      </a:r>
                      <a:endParaRPr lang="en-US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324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नवजात देखभाल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परिवार नियोजन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810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1000 दिन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बुजुर्गों और पीडब्ल्यूडी के लिए स्वास्थ्य और पोषण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  <a:tr h="81052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i-IN" sz="1800" b="0" dirty="0"/>
                        <a:t>शिशु और छोटे बच्चे को दूध पिलाना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hi-IN" sz="1800" b="0" dirty="0"/>
                        <a:t>एन</a:t>
                      </a:r>
                      <a:r>
                        <a:rPr lang="en-US" sz="1800" b="0" dirty="0"/>
                        <a:t> </a:t>
                      </a:r>
                      <a:r>
                        <a:rPr lang="hi-IN" sz="1800" b="0" dirty="0"/>
                        <a:t>सी</a:t>
                      </a:r>
                      <a:r>
                        <a:rPr lang="en-US" sz="1800" b="0" dirty="0"/>
                        <a:t> </a:t>
                      </a:r>
                      <a:r>
                        <a:rPr lang="hi-IN" sz="1800" b="0" dirty="0"/>
                        <a:t>डी के दौरान पोषण और स्वास्थ्य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3022142180"/>
                  </a:ext>
                </a:extLst>
              </a:tr>
              <a:tr h="5649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मातृ पोषण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मासिक धर्म स्वच्छता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extLst>
                  <a:ext uri="{0D108BD9-81ED-4DB2-BD59-A6C34878D82A}">
                    <a16:rowId xmlns:a16="http://schemas.microsoft.com/office/drawing/2014/main" val="2992240095"/>
                  </a:ext>
                </a:extLst>
              </a:tr>
              <a:tr h="31934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dirty="0"/>
                        <a:t>पारिवारिक आहार विविधता</a:t>
                      </a:r>
                      <a:endParaRPr kumimoji="0" lang="en-IN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81898" marR="81898" marT="40949" marB="40949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IN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443892"/>
                  </a:ext>
                </a:extLst>
              </a:tr>
            </a:tbl>
          </a:graphicData>
        </a:graphic>
      </p:graphicFrame>
      <p:graphicFrame>
        <p:nvGraphicFramePr>
          <p:cNvPr id="14" name="Table 3">
            <a:extLst>
              <a:ext uri="{FF2B5EF4-FFF2-40B4-BE49-F238E27FC236}">
                <a16:creationId xmlns:a16="http://schemas.microsoft.com/office/drawing/2014/main" id="{E11E2029-4EB5-D9B2-98F8-6D98926EF954}"/>
              </a:ext>
            </a:extLst>
          </p:cNvPr>
          <p:cNvGraphicFramePr>
            <a:graphicFrameLocks noGrp="1"/>
          </p:cNvGraphicFramePr>
          <p:nvPr/>
        </p:nvGraphicFramePr>
        <p:xfrm>
          <a:off x="9093324" y="2685254"/>
          <a:ext cx="2745759" cy="2257180"/>
        </p:xfrm>
        <a:graphic>
          <a:graphicData uri="http://schemas.openxmlformats.org/drawingml/2006/table">
            <a:tbl>
              <a:tblPr firstRow="1" bandRow="1"/>
              <a:tblGrid>
                <a:gridCol w="2745759">
                  <a:extLst>
                    <a:ext uri="{9D8B030D-6E8A-4147-A177-3AD203B41FA5}">
                      <a16:colId xmlns:a16="http://schemas.microsoft.com/office/drawing/2014/main" val="3432957609"/>
                    </a:ext>
                  </a:extLst>
                </a:gridCol>
              </a:tblGrid>
              <a:tr h="5446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Gill Sans MT"/>
                        </a:defRPr>
                      </a:lvl9pPr>
                    </a:lstStyle>
                    <a:p>
                      <a:pPr algn="ctr"/>
                      <a:r>
                        <a:rPr lang="hi-IN" sz="2400" b="1" i="0" dirty="0">
                          <a:solidFill>
                            <a:schemeClr val="bg1"/>
                          </a:solidFill>
                          <a:effectLst/>
                          <a:latin typeface="Mangal" panose="02040503050203030202" pitchFamily="18" charset="0"/>
                          <a:cs typeface="+mn-cs"/>
                        </a:rPr>
                        <a:t>स्वच्छता </a:t>
                      </a:r>
                      <a:r>
                        <a:rPr lang="en-IN" sz="2400" b="1" i="0" dirty="0">
                          <a:solidFill>
                            <a:schemeClr val="bg1"/>
                          </a:solidFill>
                          <a:effectLst/>
                          <a:latin typeface="Mangal" panose="02040503050203030202" pitchFamily="18" charset="0"/>
                          <a:cs typeface="+mn-cs"/>
                        </a:rPr>
                        <a:t>/ </a:t>
                      </a:r>
                      <a:r>
                        <a:rPr lang="hi-IN" sz="2400" b="1" i="0" dirty="0">
                          <a:solidFill>
                            <a:schemeClr val="bg1"/>
                          </a:solidFill>
                          <a:effectLst/>
                          <a:latin typeface="Mangal" panose="02040503050203030202" pitchFamily="18" charset="0"/>
                          <a:cs typeface="+mn-cs"/>
                        </a:rPr>
                        <a:t>वाश</a:t>
                      </a:r>
                      <a:endParaRPr lang="en-US" sz="2400" b="1" kern="1200" dirty="0">
                        <a:solidFill>
                          <a:schemeClr val="bg1"/>
                        </a:solidFill>
                        <a:latin typeface="Mangal" panose="02040503050203030202" pitchFamily="18" charset="0"/>
                        <a:ea typeface="+mn-ea"/>
                        <a:cs typeface="Mangal" panose="02040503050203030202" pitchFamily="18" charset="0"/>
                      </a:endParaRPr>
                    </a:p>
                  </a:txBody>
                  <a:tcPr marL="81898" marR="81898" marT="40949" marB="4094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0424196"/>
                  </a:ext>
                </a:extLst>
              </a:tr>
              <a:tr h="540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algn="ctr" defTabSz="914400" rtl="0" eaLnBrk="1" latinLnBrk="0" hangingPunct="1"/>
                      <a:r>
                        <a:rPr lang="hi-I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स्वच्छता शौचालय का उपयोग</a:t>
                      </a:r>
                      <a:endParaRPr lang="en-IN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98" marR="81898" marT="40949" marB="4094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930183"/>
                  </a:ext>
                </a:extLst>
              </a:tr>
              <a:tr h="540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हाथ धोने की प्रथा</a:t>
                      </a:r>
                      <a:endParaRPr lang="en-IN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98" marR="81898" marT="40949" marB="4094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6753373"/>
                  </a:ext>
                </a:extLst>
              </a:tr>
              <a:tr h="54099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Gill Sans MT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i-IN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घरेलू कचरे का प्रबंधन</a:t>
                      </a:r>
                      <a:endParaRPr lang="en-IN" sz="1800" b="0" kern="1200" noProof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1898" marR="81898" marT="40949" marB="40949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4729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4833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422E5A-0D69-45F0-8F0D-492D47CA731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Gill Sans MT"/>
              <a:ea typeface="+mn-ea"/>
              <a:cs typeface="+mn-cs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608388" y="1584553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  <a:alpha val="90000"/>
            </a:schemeClr>
          </a:solidFill>
        </p:spPr>
        <p:style>
          <a:lnRef idx="2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b="1" kern="1200" dirty="0">
              <a:latin typeface="+mj-lt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FNHW </a:t>
            </a:r>
            <a:r>
              <a:rPr lang="hi-IN" dirty="0"/>
              <a:t>को एकीकृत करने के लिए सिस्टम की क्षमता में सुधार करना</a:t>
            </a:r>
          </a:p>
        </p:txBody>
      </p:sp>
      <p:sp>
        <p:nvSpPr>
          <p:cNvPr id="21" name="Freeform 20"/>
          <p:cNvSpPr/>
          <p:nvPr/>
        </p:nvSpPr>
        <p:spPr>
          <a:xfrm>
            <a:off x="2405246" y="1584553"/>
            <a:ext cx="3203141" cy="999077"/>
          </a:xfrm>
          <a:custGeom>
            <a:avLst/>
            <a:gdLst>
              <a:gd name="connsiteX0" fmla="*/ 0 w 3203141"/>
              <a:gd name="connsiteY0" fmla="*/ 166516 h 999077"/>
              <a:gd name="connsiteX1" fmla="*/ 166516 w 3203141"/>
              <a:gd name="connsiteY1" fmla="*/ 0 h 999077"/>
              <a:gd name="connsiteX2" fmla="*/ 3036625 w 3203141"/>
              <a:gd name="connsiteY2" fmla="*/ 0 h 999077"/>
              <a:gd name="connsiteX3" fmla="*/ 3203141 w 3203141"/>
              <a:gd name="connsiteY3" fmla="*/ 166516 h 999077"/>
              <a:gd name="connsiteX4" fmla="*/ 3203141 w 3203141"/>
              <a:gd name="connsiteY4" fmla="*/ 832561 h 999077"/>
              <a:gd name="connsiteX5" fmla="*/ 3036625 w 3203141"/>
              <a:gd name="connsiteY5" fmla="*/ 999077 h 999077"/>
              <a:gd name="connsiteX6" fmla="*/ 166516 w 3203141"/>
              <a:gd name="connsiteY6" fmla="*/ 999077 h 999077"/>
              <a:gd name="connsiteX7" fmla="*/ 0 w 3203141"/>
              <a:gd name="connsiteY7" fmla="*/ 832561 h 999077"/>
              <a:gd name="connsiteX8" fmla="*/ 0 w 3203141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03141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36625" y="0"/>
                </a:lnTo>
                <a:cubicBezTo>
                  <a:pt x="3128589" y="0"/>
                  <a:pt x="3203141" y="74552"/>
                  <a:pt x="3203141" y="166516"/>
                </a:cubicBezTo>
                <a:lnTo>
                  <a:pt x="3203141" y="832561"/>
                </a:lnTo>
                <a:cubicBezTo>
                  <a:pt x="3203141" y="924525"/>
                  <a:pt x="3128589" y="999077"/>
                  <a:pt x="3036625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  <a:solidFill>
            <a:schemeClr val="accent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i-IN" sz="2400" dirty="0"/>
              <a:t>सिस्टम को मजबूत बनाना</a:t>
            </a:r>
            <a:endParaRPr lang="en-US" sz="2400" b="1" kern="1200" dirty="0">
              <a:latin typeface="+mj-lt"/>
            </a:endParaRPr>
          </a:p>
        </p:txBody>
      </p:sp>
      <p:sp>
        <p:nvSpPr>
          <p:cNvPr id="22" name="Freeform 21"/>
          <p:cNvSpPr/>
          <p:nvPr/>
        </p:nvSpPr>
        <p:spPr>
          <a:xfrm>
            <a:off x="5626553" y="2683538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</p:spPr>
        <p:style>
          <a:lnRef idx="2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ctr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i-IN" dirty="0"/>
              <a:t>बेहतर सेवा वितरण के लिए स्वास्थ्य, डब्ल्यूसीडी और पीआरआई आदि के बीच अभिसरण को सुगम बनाना</a:t>
            </a:r>
          </a:p>
        </p:txBody>
      </p:sp>
      <p:sp>
        <p:nvSpPr>
          <p:cNvPr id="23" name="Freeform 22"/>
          <p:cNvSpPr/>
          <p:nvPr/>
        </p:nvSpPr>
        <p:spPr>
          <a:xfrm>
            <a:off x="2387080" y="2683538"/>
            <a:ext cx="3239472" cy="999077"/>
          </a:xfrm>
          <a:custGeom>
            <a:avLst/>
            <a:gdLst>
              <a:gd name="connsiteX0" fmla="*/ 0 w 3239472"/>
              <a:gd name="connsiteY0" fmla="*/ 166516 h 999077"/>
              <a:gd name="connsiteX1" fmla="*/ 166516 w 3239472"/>
              <a:gd name="connsiteY1" fmla="*/ 0 h 999077"/>
              <a:gd name="connsiteX2" fmla="*/ 3072956 w 3239472"/>
              <a:gd name="connsiteY2" fmla="*/ 0 h 999077"/>
              <a:gd name="connsiteX3" fmla="*/ 3239472 w 3239472"/>
              <a:gd name="connsiteY3" fmla="*/ 166516 h 999077"/>
              <a:gd name="connsiteX4" fmla="*/ 3239472 w 3239472"/>
              <a:gd name="connsiteY4" fmla="*/ 832561 h 999077"/>
              <a:gd name="connsiteX5" fmla="*/ 3072956 w 3239472"/>
              <a:gd name="connsiteY5" fmla="*/ 999077 h 999077"/>
              <a:gd name="connsiteX6" fmla="*/ 166516 w 3239472"/>
              <a:gd name="connsiteY6" fmla="*/ 999077 h 999077"/>
              <a:gd name="connsiteX7" fmla="*/ 0 w 3239472"/>
              <a:gd name="connsiteY7" fmla="*/ 832561 h 999077"/>
              <a:gd name="connsiteX8" fmla="*/ 0 w 3239472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9472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72956" y="0"/>
                </a:lnTo>
                <a:cubicBezTo>
                  <a:pt x="3164920" y="0"/>
                  <a:pt x="3239472" y="74552"/>
                  <a:pt x="3239472" y="166516"/>
                </a:cubicBezTo>
                <a:lnTo>
                  <a:pt x="3239472" y="832561"/>
                </a:lnTo>
                <a:cubicBezTo>
                  <a:pt x="3239472" y="924525"/>
                  <a:pt x="3164920" y="999077"/>
                  <a:pt x="3072956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i-IN" sz="2400" dirty="0"/>
              <a:t>अभिसरण</a:t>
            </a:r>
            <a:endParaRPr lang="en-US" sz="2400" b="1" kern="1200" dirty="0">
              <a:latin typeface="+mj-lt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5696135" y="3782523"/>
            <a:ext cx="5891593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</p:spPr>
        <p:style>
          <a:lnRef idx="2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endParaRPr lang="en-US" sz="1800" b="1" kern="1200" dirty="0">
              <a:latin typeface="+mj-lt"/>
            </a:endParaRPr>
          </a:p>
          <a:p>
            <a:pPr marL="171450" lvl="1" indent="-171450" algn="just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hi-IN" dirty="0"/>
              <a:t>एसएचजी के बीच व्यवहार परिवर्तन को बढ़ावा देना</a:t>
            </a:r>
            <a:endParaRPr lang="en-US" sz="1800" b="0" kern="1200" dirty="0">
              <a:latin typeface="+mj-lt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2370368" y="3782523"/>
            <a:ext cx="3272897" cy="999077"/>
          </a:xfrm>
          <a:custGeom>
            <a:avLst/>
            <a:gdLst>
              <a:gd name="connsiteX0" fmla="*/ 0 w 3272897"/>
              <a:gd name="connsiteY0" fmla="*/ 166516 h 999077"/>
              <a:gd name="connsiteX1" fmla="*/ 166516 w 3272897"/>
              <a:gd name="connsiteY1" fmla="*/ 0 h 999077"/>
              <a:gd name="connsiteX2" fmla="*/ 3106381 w 3272897"/>
              <a:gd name="connsiteY2" fmla="*/ 0 h 999077"/>
              <a:gd name="connsiteX3" fmla="*/ 3272897 w 3272897"/>
              <a:gd name="connsiteY3" fmla="*/ 166516 h 999077"/>
              <a:gd name="connsiteX4" fmla="*/ 3272897 w 3272897"/>
              <a:gd name="connsiteY4" fmla="*/ 832561 h 999077"/>
              <a:gd name="connsiteX5" fmla="*/ 3106381 w 3272897"/>
              <a:gd name="connsiteY5" fmla="*/ 999077 h 999077"/>
              <a:gd name="connsiteX6" fmla="*/ 166516 w 3272897"/>
              <a:gd name="connsiteY6" fmla="*/ 999077 h 999077"/>
              <a:gd name="connsiteX7" fmla="*/ 0 w 3272897"/>
              <a:gd name="connsiteY7" fmla="*/ 832561 h 999077"/>
              <a:gd name="connsiteX8" fmla="*/ 0 w 3272897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72897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106381" y="0"/>
                </a:lnTo>
                <a:cubicBezTo>
                  <a:pt x="3198345" y="0"/>
                  <a:pt x="3272897" y="74552"/>
                  <a:pt x="3272897" y="166516"/>
                </a:cubicBezTo>
                <a:lnTo>
                  <a:pt x="3272897" y="832561"/>
                </a:lnTo>
                <a:cubicBezTo>
                  <a:pt x="3272897" y="924525"/>
                  <a:pt x="3198345" y="999077"/>
                  <a:pt x="3106381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i-IN" sz="2400" dirty="0"/>
              <a:t>एसबीसीसी</a:t>
            </a:r>
            <a:endParaRPr lang="en-US" sz="2400" b="1" kern="1200" dirty="0">
              <a:latin typeface="+mj-lt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5767484" y="4881508"/>
            <a:ext cx="5919775" cy="999077"/>
          </a:xfrm>
          <a:custGeom>
            <a:avLst/>
            <a:gdLst>
              <a:gd name="connsiteX0" fmla="*/ 0 w 5891593"/>
              <a:gd name="connsiteY0" fmla="*/ 124885 h 999077"/>
              <a:gd name="connsiteX1" fmla="*/ 5392055 w 5891593"/>
              <a:gd name="connsiteY1" fmla="*/ 124885 h 999077"/>
              <a:gd name="connsiteX2" fmla="*/ 5392055 w 5891593"/>
              <a:gd name="connsiteY2" fmla="*/ 0 h 999077"/>
              <a:gd name="connsiteX3" fmla="*/ 5891593 w 5891593"/>
              <a:gd name="connsiteY3" fmla="*/ 499539 h 999077"/>
              <a:gd name="connsiteX4" fmla="*/ 5392055 w 5891593"/>
              <a:gd name="connsiteY4" fmla="*/ 999077 h 999077"/>
              <a:gd name="connsiteX5" fmla="*/ 5392055 w 5891593"/>
              <a:gd name="connsiteY5" fmla="*/ 874192 h 999077"/>
              <a:gd name="connsiteX6" fmla="*/ 0 w 5891593"/>
              <a:gd name="connsiteY6" fmla="*/ 874192 h 999077"/>
              <a:gd name="connsiteX7" fmla="*/ 0 w 5891593"/>
              <a:gd name="connsiteY7" fmla="*/ 124885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891593" h="999077">
                <a:moveTo>
                  <a:pt x="0" y="124885"/>
                </a:moveTo>
                <a:lnTo>
                  <a:pt x="5392055" y="124885"/>
                </a:lnTo>
                <a:lnTo>
                  <a:pt x="5392055" y="0"/>
                </a:lnTo>
                <a:lnTo>
                  <a:pt x="5891593" y="499539"/>
                </a:lnTo>
                <a:lnTo>
                  <a:pt x="5392055" y="999077"/>
                </a:lnTo>
                <a:lnTo>
                  <a:pt x="5392055" y="874192"/>
                </a:lnTo>
                <a:lnTo>
                  <a:pt x="0" y="874192"/>
                </a:lnTo>
                <a:lnTo>
                  <a:pt x="0" y="12488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  <a:alpha val="90000"/>
            </a:schemeClr>
          </a:solidFill>
        </p:spPr>
        <p:style>
          <a:lnRef idx="2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36315" rIns="386084" bIns="136315" numCol="1" spcCol="1270" anchor="t" anchorCtr="0">
            <a:noAutofit/>
          </a:bodyPr>
          <a:lstStyle/>
          <a:p>
            <a:pPr marL="285750" lvl="0" indent="-285750" algn="l" rtl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hi-IN" dirty="0"/>
              <a:t>एसएचजी द्वारा प्रबंधित एफएनएचडब्ल्यू उद्यमों की स्थापना को बढ़ावा देना</a:t>
            </a:r>
            <a:endParaRPr lang="en-US" dirty="0"/>
          </a:p>
        </p:txBody>
      </p:sp>
      <p:sp>
        <p:nvSpPr>
          <p:cNvPr id="27" name="Freeform 26"/>
          <p:cNvSpPr/>
          <p:nvPr/>
        </p:nvSpPr>
        <p:spPr>
          <a:xfrm>
            <a:off x="2426731" y="4881508"/>
            <a:ext cx="3216534" cy="999077"/>
          </a:xfrm>
          <a:custGeom>
            <a:avLst/>
            <a:gdLst>
              <a:gd name="connsiteX0" fmla="*/ 0 w 3216534"/>
              <a:gd name="connsiteY0" fmla="*/ 166516 h 999077"/>
              <a:gd name="connsiteX1" fmla="*/ 166516 w 3216534"/>
              <a:gd name="connsiteY1" fmla="*/ 0 h 999077"/>
              <a:gd name="connsiteX2" fmla="*/ 3050018 w 3216534"/>
              <a:gd name="connsiteY2" fmla="*/ 0 h 999077"/>
              <a:gd name="connsiteX3" fmla="*/ 3216534 w 3216534"/>
              <a:gd name="connsiteY3" fmla="*/ 166516 h 999077"/>
              <a:gd name="connsiteX4" fmla="*/ 3216534 w 3216534"/>
              <a:gd name="connsiteY4" fmla="*/ 832561 h 999077"/>
              <a:gd name="connsiteX5" fmla="*/ 3050018 w 3216534"/>
              <a:gd name="connsiteY5" fmla="*/ 999077 h 999077"/>
              <a:gd name="connsiteX6" fmla="*/ 166516 w 3216534"/>
              <a:gd name="connsiteY6" fmla="*/ 999077 h 999077"/>
              <a:gd name="connsiteX7" fmla="*/ 0 w 3216534"/>
              <a:gd name="connsiteY7" fmla="*/ 832561 h 999077"/>
              <a:gd name="connsiteX8" fmla="*/ 0 w 3216534"/>
              <a:gd name="connsiteY8" fmla="*/ 166516 h 999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16534" h="999077">
                <a:moveTo>
                  <a:pt x="0" y="166516"/>
                </a:moveTo>
                <a:cubicBezTo>
                  <a:pt x="0" y="74552"/>
                  <a:pt x="74552" y="0"/>
                  <a:pt x="166516" y="0"/>
                </a:cubicBezTo>
                <a:lnTo>
                  <a:pt x="3050018" y="0"/>
                </a:lnTo>
                <a:cubicBezTo>
                  <a:pt x="3141982" y="0"/>
                  <a:pt x="3216534" y="74552"/>
                  <a:pt x="3216534" y="166516"/>
                </a:cubicBezTo>
                <a:lnTo>
                  <a:pt x="3216534" y="832561"/>
                </a:lnTo>
                <a:cubicBezTo>
                  <a:pt x="3216534" y="924525"/>
                  <a:pt x="3141982" y="999077"/>
                  <a:pt x="3050018" y="999077"/>
                </a:cubicBezTo>
                <a:lnTo>
                  <a:pt x="166516" y="999077"/>
                </a:lnTo>
                <a:cubicBezTo>
                  <a:pt x="74552" y="999077"/>
                  <a:pt x="0" y="924525"/>
                  <a:pt x="0" y="832561"/>
                </a:cubicBezTo>
                <a:lnTo>
                  <a:pt x="0" y="166516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0211" tIns="94491" rIns="140211" bIns="94491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hi-IN" sz="2400" dirty="0"/>
              <a:t>एफएनएचडब्ल्यू उद्यम</a:t>
            </a:r>
            <a:endParaRPr lang="en-US" sz="2400" b="1" kern="1200" dirty="0">
              <a:latin typeface="+mj-lt"/>
            </a:endParaRPr>
          </a:p>
        </p:txBody>
      </p:sp>
      <p:sp>
        <p:nvSpPr>
          <p:cNvPr id="7" name="Freeform 73"/>
          <p:cNvSpPr>
            <a:spLocks noChangeAspect="1" noEditPoints="1"/>
          </p:cNvSpPr>
          <p:nvPr/>
        </p:nvSpPr>
        <p:spPr bwMode="auto">
          <a:xfrm>
            <a:off x="1151154" y="2785692"/>
            <a:ext cx="658190" cy="658092"/>
          </a:xfrm>
          <a:custGeom>
            <a:avLst/>
            <a:gdLst>
              <a:gd name="T0" fmla="*/ 6709 w 6709"/>
              <a:gd name="T1" fmla="*/ 0 h 6708"/>
              <a:gd name="T2" fmla="*/ 2508 w 6709"/>
              <a:gd name="T3" fmla="*/ 5788 h 6708"/>
              <a:gd name="T4" fmla="*/ 2430 w 6709"/>
              <a:gd name="T5" fmla="*/ 5806 h 6708"/>
              <a:gd name="T6" fmla="*/ 2342 w 6709"/>
              <a:gd name="T7" fmla="*/ 5764 h 6708"/>
              <a:gd name="T8" fmla="*/ 1534 w 6709"/>
              <a:gd name="T9" fmla="*/ 4892 h 6708"/>
              <a:gd name="T10" fmla="*/ 1536 w 6709"/>
              <a:gd name="T11" fmla="*/ 4802 h 6708"/>
              <a:gd name="T12" fmla="*/ 1658 w 6709"/>
              <a:gd name="T13" fmla="*/ 4404 h 6708"/>
              <a:gd name="T14" fmla="*/ 1504 w 6709"/>
              <a:gd name="T15" fmla="*/ 4280 h 6708"/>
              <a:gd name="T16" fmla="*/ 1388 w 6709"/>
              <a:gd name="T17" fmla="*/ 4084 h 6708"/>
              <a:gd name="T18" fmla="*/ 1868 w 6709"/>
              <a:gd name="T19" fmla="*/ 2096 h 6708"/>
              <a:gd name="T20" fmla="*/ 2684 w 6709"/>
              <a:gd name="T21" fmla="*/ 1736 h 6708"/>
              <a:gd name="T22" fmla="*/ 2958 w 6709"/>
              <a:gd name="T23" fmla="*/ 1754 h 6708"/>
              <a:gd name="T24" fmla="*/ 1732 w 6709"/>
              <a:gd name="T25" fmla="*/ 3102 h 6708"/>
              <a:gd name="T26" fmla="*/ 1572 w 6709"/>
              <a:gd name="T27" fmla="*/ 3390 h 6708"/>
              <a:gd name="T28" fmla="*/ 1608 w 6709"/>
              <a:gd name="T29" fmla="*/ 3674 h 6708"/>
              <a:gd name="T30" fmla="*/ 1740 w 6709"/>
              <a:gd name="T31" fmla="*/ 3848 h 6708"/>
              <a:gd name="T32" fmla="*/ 1978 w 6709"/>
              <a:gd name="T33" fmla="*/ 3956 h 6708"/>
              <a:gd name="T34" fmla="*/ 2278 w 6709"/>
              <a:gd name="T35" fmla="*/ 3910 h 6708"/>
              <a:gd name="T36" fmla="*/ 2882 w 6709"/>
              <a:gd name="T37" fmla="*/ 3398 h 6708"/>
              <a:gd name="T38" fmla="*/ 3172 w 6709"/>
              <a:gd name="T39" fmla="*/ 3238 h 6708"/>
              <a:gd name="T40" fmla="*/ 3377 w 6709"/>
              <a:gd name="T41" fmla="*/ 3228 h 6708"/>
              <a:gd name="T42" fmla="*/ 5341 w 6709"/>
              <a:gd name="T43" fmla="*/ 4200 h 6708"/>
              <a:gd name="T44" fmla="*/ 5373 w 6709"/>
              <a:gd name="T45" fmla="*/ 4246 h 6708"/>
              <a:gd name="T46" fmla="*/ 3985 w 6709"/>
              <a:gd name="T47" fmla="*/ 5558 h 6708"/>
              <a:gd name="T48" fmla="*/ 3889 w 6709"/>
              <a:gd name="T49" fmla="*/ 5616 h 6708"/>
              <a:gd name="T50" fmla="*/ 5215 w 6709"/>
              <a:gd name="T51" fmla="*/ 3814 h 6708"/>
              <a:gd name="T52" fmla="*/ 3661 w 6709"/>
              <a:gd name="T53" fmla="*/ 3014 h 6708"/>
              <a:gd name="T54" fmla="*/ 3399 w 6709"/>
              <a:gd name="T55" fmla="*/ 2942 h 6708"/>
              <a:gd name="T56" fmla="*/ 3142 w 6709"/>
              <a:gd name="T57" fmla="*/ 2950 h 6708"/>
              <a:gd name="T58" fmla="*/ 2894 w 6709"/>
              <a:gd name="T59" fmla="*/ 3042 h 6708"/>
              <a:gd name="T60" fmla="*/ 2192 w 6709"/>
              <a:gd name="T61" fmla="*/ 3626 h 6708"/>
              <a:gd name="T62" fmla="*/ 2082 w 6709"/>
              <a:gd name="T63" fmla="*/ 3676 h 6708"/>
              <a:gd name="T64" fmla="*/ 1948 w 6709"/>
              <a:gd name="T65" fmla="*/ 3646 h 6708"/>
              <a:gd name="T66" fmla="*/ 1868 w 6709"/>
              <a:gd name="T67" fmla="*/ 3556 h 6708"/>
              <a:gd name="T68" fmla="*/ 1854 w 6709"/>
              <a:gd name="T69" fmla="*/ 3438 h 6708"/>
              <a:gd name="T70" fmla="*/ 1920 w 6709"/>
              <a:gd name="T71" fmla="*/ 3316 h 6708"/>
              <a:gd name="T72" fmla="*/ 3493 w 6709"/>
              <a:gd name="T73" fmla="*/ 1978 h 6708"/>
              <a:gd name="T74" fmla="*/ 3707 w 6709"/>
              <a:gd name="T75" fmla="*/ 1956 h 6708"/>
              <a:gd name="T76" fmla="*/ 6423 w 6709"/>
              <a:gd name="T77" fmla="*/ 2402 h 6708"/>
              <a:gd name="T78" fmla="*/ 3891 w 6709"/>
              <a:gd name="T79" fmla="*/ 1710 h 6708"/>
              <a:gd name="T80" fmla="*/ 3675 w 6709"/>
              <a:gd name="T81" fmla="*/ 1668 h 6708"/>
              <a:gd name="T82" fmla="*/ 3457 w 6709"/>
              <a:gd name="T83" fmla="*/ 1692 h 6708"/>
              <a:gd name="T84" fmla="*/ 2982 w 6709"/>
              <a:gd name="T85" fmla="*/ 1466 h 6708"/>
              <a:gd name="T86" fmla="*/ 2588 w 6709"/>
              <a:gd name="T87" fmla="*/ 1462 h 6708"/>
              <a:gd name="T88" fmla="*/ 286 w 6709"/>
              <a:gd name="T89" fmla="*/ 286 h 6708"/>
              <a:gd name="T90" fmla="*/ 1088 w 6709"/>
              <a:gd name="T91" fmla="*/ 4076 h 6708"/>
              <a:gd name="T92" fmla="*/ 1182 w 6709"/>
              <a:gd name="T93" fmla="*/ 4318 h 6708"/>
              <a:gd name="T94" fmla="*/ 1342 w 6709"/>
              <a:gd name="T95" fmla="*/ 4522 h 6708"/>
              <a:gd name="T96" fmla="*/ 1264 w 6709"/>
              <a:gd name="T97" fmla="*/ 4716 h 6708"/>
              <a:gd name="T98" fmla="*/ 1266 w 6709"/>
              <a:gd name="T99" fmla="*/ 4988 h 6708"/>
              <a:gd name="T100" fmla="*/ 2146 w 6709"/>
              <a:gd name="T101" fmla="*/ 5976 h 6708"/>
              <a:gd name="T102" fmla="*/ 2410 w 6709"/>
              <a:gd name="T103" fmla="*/ 6090 h 6708"/>
              <a:gd name="T104" fmla="*/ 2588 w 6709"/>
              <a:gd name="T105" fmla="*/ 6066 h 6708"/>
              <a:gd name="T106" fmla="*/ 3677 w 6709"/>
              <a:gd name="T107" fmla="*/ 5848 h 6708"/>
              <a:gd name="T108" fmla="*/ 3855 w 6709"/>
              <a:gd name="T109" fmla="*/ 5902 h 6708"/>
              <a:gd name="T110" fmla="*/ 4003 w 6709"/>
              <a:gd name="T111" fmla="*/ 5886 h 6708"/>
              <a:gd name="T112" fmla="*/ 4153 w 6709"/>
              <a:gd name="T113" fmla="*/ 5800 h 6708"/>
              <a:gd name="T114" fmla="*/ 5583 w 6709"/>
              <a:gd name="T115" fmla="*/ 4476 h 6708"/>
              <a:gd name="T116" fmla="*/ 5657 w 6709"/>
              <a:gd name="T117" fmla="*/ 4210 h 6708"/>
              <a:gd name="T118" fmla="*/ 5559 w 6709"/>
              <a:gd name="T119" fmla="*/ 4010 h 67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709" h="6708">
                <a:moveTo>
                  <a:pt x="6709" y="0"/>
                </a:moveTo>
                <a:lnTo>
                  <a:pt x="0" y="0"/>
                </a:lnTo>
                <a:lnTo>
                  <a:pt x="0" y="6708"/>
                </a:lnTo>
                <a:lnTo>
                  <a:pt x="6709" y="6708"/>
                </a:lnTo>
                <a:lnTo>
                  <a:pt x="6709" y="6708"/>
                </a:lnTo>
                <a:lnTo>
                  <a:pt x="6709" y="0"/>
                </a:lnTo>
                <a:lnTo>
                  <a:pt x="6709" y="0"/>
                </a:lnTo>
                <a:close/>
                <a:moveTo>
                  <a:pt x="1574" y="4746"/>
                </a:moveTo>
                <a:lnTo>
                  <a:pt x="1618" y="4708"/>
                </a:lnTo>
                <a:lnTo>
                  <a:pt x="2926" y="5432"/>
                </a:lnTo>
                <a:lnTo>
                  <a:pt x="2530" y="5772"/>
                </a:lnTo>
                <a:lnTo>
                  <a:pt x="2530" y="5772"/>
                </a:lnTo>
                <a:lnTo>
                  <a:pt x="2520" y="5780"/>
                </a:lnTo>
                <a:lnTo>
                  <a:pt x="2508" y="5788"/>
                </a:lnTo>
                <a:lnTo>
                  <a:pt x="2496" y="5794"/>
                </a:lnTo>
                <a:lnTo>
                  <a:pt x="2484" y="5798"/>
                </a:lnTo>
                <a:lnTo>
                  <a:pt x="2470" y="5802"/>
                </a:lnTo>
                <a:lnTo>
                  <a:pt x="2456" y="5804"/>
                </a:lnTo>
                <a:lnTo>
                  <a:pt x="2444" y="5806"/>
                </a:lnTo>
                <a:lnTo>
                  <a:pt x="2430" y="5806"/>
                </a:lnTo>
                <a:lnTo>
                  <a:pt x="2430" y="5806"/>
                </a:lnTo>
                <a:lnTo>
                  <a:pt x="2416" y="5804"/>
                </a:lnTo>
                <a:lnTo>
                  <a:pt x="2402" y="5800"/>
                </a:lnTo>
                <a:lnTo>
                  <a:pt x="2390" y="5796"/>
                </a:lnTo>
                <a:lnTo>
                  <a:pt x="2376" y="5790"/>
                </a:lnTo>
                <a:lnTo>
                  <a:pt x="2364" y="5784"/>
                </a:lnTo>
                <a:lnTo>
                  <a:pt x="2352" y="5774"/>
                </a:lnTo>
                <a:lnTo>
                  <a:pt x="2342" y="5764"/>
                </a:lnTo>
                <a:lnTo>
                  <a:pt x="2330" y="5752"/>
                </a:lnTo>
                <a:lnTo>
                  <a:pt x="1560" y="4940"/>
                </a:lnTo>
                <a:lnTo>
                  <a:pt x="1560" y="4940"/>
                </a:lnTo>
                <a:lnTo>
                  <a:pt x="1552" y="4930"/>
                </a:lnTo>
                <a:lnTo>
                  <a:pt x="1544" y="4918"/>
                </a:lnTo>
                <a:lnTo>
                  <a:pt x="1538" y="4906"/>
                </a:lnTo>
                <a:lnTo>
                  <a:pt x="1534" y="4892"/>
                </a:lnTo>
                <a:lnTo>
                  <a:pt x="1530" y="4880"/>
                </a:lnTo>
                <a:lnTo>
                  <a:pt x="1528" y="4866"/>
                </a:lnTo>
                <a:lnTo>
                  <a:pt x="1526" y="4854"/>
                </a:lnTo>
                <a:lnTo>
                  <a:pt x="1528" y="4840"/>
                </a:lnTo>
                <a:lnTo>
                  <a:pt x="1528" y="4828"/>
                </a:lnTo>
                <a:lnTo>
                  <a:pt x="1532" y="4814"/>
                </a:lnTo>
                <a:lnTo>
                  <a:pt x="1536" y="4802"/>
                </a:lnTo>
                <a:lnTo>
                  <a:pt x="1540" y="4790"/>
                </a:lnTo>
                <a:lnTo>
                  <a:pt x="1548" y="4778"/>
                </a:lnTo>
                <a:lnTo>
                  <a:pt x="1554" y="4766"/>
                </a:lnTo>
                <a:lnTo>
                  <a:pt x="1564" y="4756"/>
                </a:lnTo>
                <a:lnTo>
                  <a:pt x="1574" y="4746"/>
                </a:lnTo>
                <a:lnTo>
                  <a:pt x="1574" y="4746"/>
                </a:lnTo>
                <a:close/>
                <a:moveTo>
                  <a:pt x="1658" y="4404"/>
                </a:moveTo>
                <a:lnTo>
                  <a:pt x="1658" y="4404"/>
                </a:lnTo>
                <a:lnTo>
                  <a:pt x="1630" y="4386"/>
                </a:lnTo>
                <a:lnTo>
                  <a:pt x="1602" y="4368"/>
                </a:lnTo>
                <a:lnTo>
                  <a:pt x="1576" y="4348"/>
                </a:lnTo>
                <a:lnTo>
                  <a:pt x="1550" y="4326"/>
                </a:lnTo>
                <a:lnTo>
                  <a:pt x="1526" y="4304"/>
                </a:lnTo>
                <a:lnTo>
                  <a:pt x="1504" y="4280"/>
                </a:lnTo>
                <a:lnTo>
                  <a:pt x="1484" y="4254"/>
                </a:lnTo>
                <a:lnTo>
                  <a:pt x="1464" y="4228"/>
                </a:lnTo>
                <a:lnTo>
                  <a:pt x="1446" y="4202"/>
                </a:lnTo>
                <a:lnTo>
                  <a:pt x="1428" y="4174"/>
                </a:lnTo>
                <a:lnTo>
                  <a:pt x="1414" y="4144"/>
                </a:lnTo>
                <a:lnTo>
                  <a:pt x="1400" y="4114"/>
                </a:lnTo>
                <a:lnTo>
                  <a:pt x="1388" y="4084"/>
                </a:lnTo>
                <a:lnTo>
                  <a:pt x="1378" y="4052"/>
                </a:lnTo>
                <a:lnTo>
                  <a:pt x="1368" y="4020"/>
                </a:lnTo>
                <a:lnTo>
                  <a:pt x="1362" y="3988"/>
                </a:lnTo>
                <a:lnTo>
                  <a:pt x="1238" y="3310"/>
                </a:lnTo>
                <a:lnTo>
                  <a:pt x="286" y="2752"/>
                </a:lnTo>
                <a:lnTo>
                  <a:pt x="286" y="1148"/>
                </a:lnTo>
                <a:lnTo>
                  <a:pt x="1868" y="2096"/>
                </a:lnTo>
                <a:lnTo>
                  <a:pt x="2494" y="1794"/>
                </a:lnTo>
                <a:lnTo>
                  <a:pt x="2494" y="1794"/>
                </a:lnTo>
                <a:lnTo>
                  <a:pt x="2532" y="1776"/>
                </a:lnTo>
                <a:lnTo>
                  <a:pt x="2570" y="1762"/>
                </a:lnTo>
                <a:lnTo>
                  <a:pt x="2608" y="1752"/>
                </a:lnTo>
                <a:lnTo>
                  <a:pt x="2646" y="1742"/>
                </a:lnTo>
                <a:lnTo>
                  <a:pt x="2684" y="1736"/>
                </a:lnTo>
                <a:lnTo>
                  <a:pt x="2724" y="1730"/>
                </a:lnTo>
                <a:lnTo>
                  <a:pt x="2764" y="1728"/>
                </a:lnTo>
                <a:lnTo>
                  <a:pt x="2802" y="1730"/>
                </a:lnTo>
                <a:lnTo>
                  <a:pt x="2842" y="1732"/>
                </a:lnTo>
                <a:lnTo>
                  <a:pt x="2880" y="1738"/>
                </a:lnTo>
                <a:lnTo>
                  <a:pt x="2918" y="1744"/>
                </a:lnTo>
                <a:lnTo>
                  <a:pt x="2958" y="1754"/>
                </a:lnTo>
                <a:lnTo>
                  <a:pt x="2994" y="1766"/>
                </a:lnTo>
                <a:lnTo>
                  <a:pt x="3032" y="1782"/>
                </a:lnTo>
                <a:lnTo>
                  <a:pt x="3068" y="1798"/>
                </a:lnTo>
                <a:lnTo>
                  <a:pt x="3104" y="1818"/>
                </a:lnTo>
                <a:lnTo>
                  <a:pt x="3162" y="1850"/>
                </a:lnTo>
                <a:lnTo>
                  <a:pt x="1732" y="3102"/>
                </a:lnTo>
                <a:lnTo>
                  <a:pt x="1732" y="3102"/>
                </a:lnTo>
                <a:lnTo>
                  <a:pt x="1698" y="3134"/>
                </a:lnTo>
                <a:lnTo>
                  <a:pt x="1666" y="3172"/>
                </a:lnTo>
                <a:lnTo>
                  <a:pt x="1638" y="3212"/>
                </a:lnTo>
                <a:lnTo>
                  <a:pt x="1616" y="3254"/>
                </a:lnTo>
                <a:lnTo>
                  <a:pt x="1596" y="3296"/>
                </a:lnTo>
                <a:lnTo>
                  <a:pt x="1582" y="3342"/>
                </a:lnTo>
                <a:lnTo>
                  <a:pt x="1572" y="3390"/>
                </a:lnTo>
                <a:lnTo>
                  <a:pt x="1566" y="3438"/>
                </a:lnTo>
                <a:lnTo>
                  <a:pt x="1566" y="3438"/>
                </a:lnTo>
                <a:lnTo>
                  <a:pt x="1564" y="3488"/>
                </a:lnTo>
                <a:lnTo>
                  <a:pt x="1568" y="3536"/>
                </a:lnTo>
                <a:lnTo>
                  <a:pt x="1578" y="3582"/>
                </a:lnTo>
                <a:lnTo>
                  <a:pt x="1590" y="3628"/>
                </a:lnTo>
                <a:lnTo>
                  <a:pt x="1608" y="3674"/>
                </a:lnTo>
                <a:lnTo>
                  <a:pt x="1630" y="3716"/>
                </a:lnTo>
                <a:lnTo>
                  <a:pt x="1656" y="3756"/>
                </a:lnTo>
                <a:lnTo>
                  <a:pt x="1686" y="3794"/>
                </a:lnTo>
                <a:lnTo>
                  <a:pt x="1686" y="3794"/>
                </a:lnTo>
                <a:lnTo>
                  <a:pt x="1704" y="3814"/>
                </a:lnTo>
                <a:lnTo>
                  <a:pt x="1722" y="3832"/>
                </a:lnTo>
                <a:lnTo>
                  <a:pt x="1740" y="3848"/>
                </a:lnTo>
                <a:lnTo>
                  <a:pt x="1760" y="3862"/>
                </a:lnTo>
                <a:lnTo>
                  <a:pt x="1778" y="3878"/>
                </a:lnTo>
                <a:lnTo>
                  <a:pt x="1800" y="3890"/>
                </a:lnTo>
                <a:lnTo>
                  <a:pt x="1842" y="3914"/>
                </a:lnTo>
                <a:lnTo>
                  <a:pt x="1886" y="3932"/>
                </a:lnTo>
                <a:lnTo>
                  <a:pt x="1930" y="3946"/>
                </a:lnTo>
                <a:lnTo>
                  <a:pt x="1978" y="3956"/>
                </a:lnTo>
                <a:lnTo>
                  <a:pt x="2024" y="3962"/>
                </a:lnTo>
                <a:lnTo>
                  <a:pt x="2072" y="3962"/>
                </a:lnTo>
                <a:lnTo>
                  <a:pt x="2118" y="3958"/>
                </a:lnTo>
                <a:lnTo>
                  <a:pt x="2166" y="3950"/>
                </a:lnTo>
                <a:lnTo>
                  <a:pt x="2212" y="3938"/>
                </a:lnTo>
                <a:lnTo>
                  <a:pt x="2256" y="3920"/>
                </a:lnTo>
                <a:lnTo>
                  <a:pt x="2278" y="3910"/>
                </a:lnTo>
                <a:lnTo>
                  <a:pt x="2300" y="3898"/>
                </a:lnTo>
                <a:lnTo>
                  <a:pt x="2320" y="3886"/>
                </a:lnTo>
                <a:lnTo>
                  <a:pt x="2342" y="3872"/>
                </a:lnTo>
                <a:lnTo>
                  <a:pt x="2362" y="3856"/>
                </a:lnTo>
                <a:lnTo>
                  <a:pt x="2382" y="3840"/>
                </a:lnTo>
                <a:lnTo>
                  <a:pt x="2882" y="3398"/>
                </a:lnTo>
                <a:lnTo>
                  <a:pt x="2882" y="3398"/>
                </a:lnTo>
                <a:lnTo>
                  <a:pt x="2928" y="3360"/>
                </a:lnTo>
                <a:lnTo>
                  <a:pt x="2976" y="3326"/>
                </a:lnTo>
                <a:lnTo>
                  <a:pt x="3024" y="3296"/>
                </a:lnTo>
                <a:lnTo>
                  <a:pt x="3074" y="3272"/>
                </a:lnTo>
                <a:lnTo>
                  <a:pt x="3122" y="3252"/>
                </a:lnTo>
                <a:lnTo>
                  <a:pt x="3148" y="3244"/>
                </a:lnTo>
                <a:lnTo>
                  <a:pt x="3172" y="3238"/>
                </a:lnTo>
                <a:lnTo>
                  <a:pt x="3198" y="3232"/>
                </a:lnTo>
                <a:lnTo>
                  <a:pt x="3222" y="3228"/>
                </a:lnTo>
                <a:lnTo>
                  <a:pt x="3248" y="3226"/>
                </a:lnTo>
                <a:lnTo>
                  <a:pt x="3274" y="3224"/>
                </a:lnTo>
                <a:lnTo>
                  <a:pt x="3298" y="3222"/>
                </a:lnTo>
                <a:lnTo>
                  <a:pt x="3324" y="3224"/>
                </a:lnTo>
                <a:lnTo>
                  <a:pt x="3377" y="3228"/>
                </a:lnTo>
                <a:lnTo>
                  <a:pt x="3429" y="3238"/>
                </a:lnTo>
                <a:lnTo>
                  <a:pt x="3483" y="3254"/>
                </a:lnTo>
                <a:lnTo>
                  <a:pt x="3537" y="3272"/>
                </a:lnTo>
                <a:lnTo>
                  <a:pt x="3591" y="3298"/>
                </a:lnTo>
                <a:lnTo>
                  <a:pt x="3645" y="3326"/>
                </a:lnTo>
                <a:lnTo>
                  <a:pt x="3701" y="3360"/>
                </a:lnTo>
                <a:lnTo>
                  <a:pt x="5341" y="4200"/>
                </a:lnTo>
                <a:lnTo>
                  <a:pt x="5341" y="4200"/>
                </a:lnTo>
                <a:lnTo>
                  <a:pt x="5349" y="4204"/>
                </a:lnTo>
                <a:lnTo>
                  <a:pt x="5357" y="4210"/>
                </a:lnTo>
                <a:lnTo>
                  <a:pt x="5365" y="4224"/>
                </a:lnTo>
                <a:lnTo>
                  <a:pt x="5371" y="4236"/>
                </a:lnTo>
                <a:lnTo>
                  <a:pt x="5373" y="4246"/>
                </a:lnTo>
                <a:lnTo>
                  <a:pt x="5373" y="4246"/>
                </a:lnTo>
                <a:lnTo>
                  <a:pt x="5373" y="4258"/>
                </a:lnTo>
                <a:lnTo>
                  <a:pt x="5373" y="4270"/>
                </a:lnTo>
                <a:lnTo>
                  <a:pt x="5367" y="4284"/>
                </a:lnTo>
                <a:lnTo>
                  <a:pt x="5363" y="4292"/>
                </a:lnTo>
                <a:lnTo>
                  <a:pt x="5359" y="4298"/>
                </a:lnTo>
                <a:lnTo>
                  <a:pt x="3997" y="5540"/>
                </a:lnTo>
                <a:lnTo>
                  <a:pt x="3985" y="5558"/>
                </a:lnTo>
                <a:lnTo>
                  <a:pt x="3985" y="5558"/>
                </a:lnTo>
                <a:lnTo>
                  <a:pt x="3979" y="5568"/>
                </a:lnTo>
                <a:lnTo>
                  <a:pt x="3971" y="5578"/>
                </a:lnTo>
                <a:lnTo>
                  <a:pt x="3953" y="5594"/>
                </a:lnTo>
                <a:lnTo>
                  <a:pt x="3933" y="5606"/>
                </a:lnTo>
                <a:lnTo>
                  <a:pt x="3911" y="5614"/>
                </a:lnTo>
                <a:lnTo>
                  <a:pt x="3889" y="5616"/>
                </a:lnTo>
                <a:lnTo>
                  <a:pt x="3865" y="5616"/>
                </a:lnTo>
                <a:lnTo>
                  <a:pt x="3841" y="5610"/>
                </a:lnTo>
                <a:lnTo>
                  <a:pt x="3831" y="5604"/>
                </a:lnTo>
                <a:lnTo>
                  <a:pt x="3819" y="5598"/>
                </a:lnTo>
                <a:lnTo>
                  <a:pt x="1658" y="4404"/>
                </a:lnTo>
                <a:close/>
                <a:moveTo>
                  <a:pt x="5231" y="3404"/>
                </a:moveTo>
                <a:lnTo>
                  <a:pt x="5215" y="3814"/>
                </a:lnTo>
                <a:lnTo>
                  <a:pt x="3851" y="3116"/>
                </a:lnTo>
                <a:lnTo>
                  <a:pt x="3851" y="3116"/>
                </a:lnTo>
                <a:lnTo>
                  <a:pt x="3813" y="3092"/>
                </a:lnTo>
                <a:lnTo>
                  <a:pt x="3775" y="3070"/>
                </a:lnTo>
                <a:lnTo>
                  <a:pt x="3737" y="3050"/>
                </a:lnTo>
                <a:lnTo>
                  <a:pt x="3699" y="3032"/>
                </a:lnTo>
                <a:lnTo>
                  <a:pt x="3661" y="3014"/>
                </a:lnTo>
                <a:lnTo>
                  <a:pt x="3623" y="2998"/>
                </a:lnTo>
                <a:lnTo>
                  <a:pt x="3585" y="2986"/>
                </a:lnTo>
                <a:lnTo>
                  <a:pt x="3547" y="2974"/>
                </a:lnTo>
                <a:lnTo>
                  <a:pt x="3511" y="2962"/>
                </a:lnTo>
                <a:lnTo>
                  <a:pt x="3473" y="2954"/>
                </a:lnTo>
                <a:lnTo>
                  <a:pt x="3435" y="2946"/>
                </a:lnTo>
                <a:lnTo>
                  <a:pt x="3399" y="2942"/>
                </a:lnTo>
                <a:lnTo>
                  <a:pt x="3361" y="2938"/>
                </a:lnTo>
                <a:lnTo>
                  <a:pt x="3324" y="2936"/>
                </a:lnTo>
                <a:lnTo>
                  <a:pt x="3286" y="2936"/>
                </a:lnTo>
                <a:lnTo>
                  <a:pt x="3250" y="2936"/>
                </a:lnTo>
                <a:lnTo>
                  <a:pt x="3214" y="2940"/>
                </a:lnTo>
                <a:lnTo>
                  <a:pt x="3178" y="2944"/>
                </a:lnTo>
                <a:lnTo>
                  <a:pt x="3142" y="2950"/>
                </a:lnTo>
                <a:lnTo>
                  <a:pt x="3106" y="2958"/>
                </a:lnTo>
                <a:lnTo>
                  <a:pt x="3070" y="2968"/>
                </a:lnTo>
                <a:lnTo>
                  <a:pt x="3034" y="2980"/>
                </a:lnTo>
                <a:lnTo>
                  <a:pt x="2998" y="2992"/>
                </a:lnTo>
                <a:lnTo>
                  <a:pt x="2964" y="3006"/>
                </a:lnTo>
                <a:lnTo>
                  <a:pt x="2930" y="3024"/>
                </a:lnTo>
                <a:lnTo>
                  <a:pt x="2894" y="3042"/>
                </a:lnTo>
                <a:lnTo>
                  <a:pt x="2860" y="3060"/>
                </a:lnTo>
                <a:lnTo>
                  <a:pt x="2826" y="3082"/>
                </a:lnTo>
                <a:lnTo>
                  <a:pt x="2792" y="3106"/>
                </a:lnTo>
                <a:lnTo>
                  <a:pt x="2758" y="3130"/>
                </a:lnTo>
                <a:lnTo>
                  <a:pt x="2726" y="3156"/>
                </a:lnTo>
                <a:lnTo>
                  <a:pt x="2692" y="3184"/>
                </a:lnTo>
                <a:lnTo>
                  <a:pt x="2192" y="3626"/>
                </a:lnTo>
                <a:lnTo>
                  <a:pt x="2192" y="3626"/>
                </a:lnTo>
                <a:lnTo>
                  <a:pt x="2176" y="3638"/>
                </a:lnTo>
                <a:lnTo>
                  <a:pt x="2158" y="3650"/>
                </a:lnTo>
                <a:lnTo>
                  <a:pt x="2140" y="3660"/>
                </a:lnTo>
                <a:lnTo>
                  <a:pt x="2122" y="3666"/>
                </a:lnTo>
                <a:lnTo>
                  <a:pt x="2102" y="3672"/>
                </a:lnTo>
                <a:lnTo>
                  <a:pt x="2082" y="3676"/>
                </a:lnTo>
                <a:lnTo>
                  <a:pt x="2062" y="3676"/>
                </a:lnTo>
                <a:lnTo>
                  <a:pt x="2042" y="3676"/>
                </a:lnTo>
                <a:lnTo>
                  <a:pt x="2024" y="3674"/>
                </a:lnTo>
                <a:lnTo>
                  <a:pt x="2004" y="3670"/>
                </a:lnTo>
                <a:lnTo>
                  <a:pt x="1984" y="3664"/>
                </a:lnTo>
                <a:lnTo>
                  <a:pt x="1966" y="3656"/>
                </a:lnTo>
                <a:lnTo>
                  <a:pt x="1948" y="3646"/>
                </a:lnTo>
                <a:lnTo>
                  <a:pt x="1932" y="3634"/>
                </a:lnTo>
                <a:lnTo>
                  <a:pt x="1916" y="3622"/>
                </a:lnTo>
                <a:lnTo>
                  <a:pt x="1902" y="3606"/>
                </a:lnTo>
                <a:lnTo>
                  <a:pt x="1902" y="3606"/>
                </a:lnTo>
                <a:lnTo>
                  <a:pt x="1888" y="3590"/>
                </a:lnTo>
                <a:lnTo>
                  <a:pt x="1878" y="3574"/>
                </a:lnTo>
                <a:lnTo>
                  <a:pt x="1868" y="3556"/>
                </a:lnTo>
                <a:lnTo>
                  <a:pt x="1862" y="3538"/>
                </a:lnTo>
                <a:lnTo>
                  <a:pt x="1856" y="3518"/>
                </a:lnTo>
                <a:lnTo>
                  <a:pt x="1852" y="3498"/>
                </a:lnTo>
                <a:lnTo>
                  <a:pt x="1850" y="3478"/>
                </a:lnTo>
                <a:lnTo>
                  <a:pt x="1852" y="3458"/>
                </a:lnTo>
                <a:lnTo>
                  <a:pt x="1852" y="3458"/>
                </a:lnTo>
                <a:lnTo>
                  <a:pt x="1854" y="3438"/>
                </a:lnTo>
                <a:lnTo>
                  <a:pt x="1858" y="3418"/>
                </a:lnTo>
                <a:lnTo>
                  <a:pt x="1864" y="3398"/>
                </a:lnTo>
                <a:lnTo>
                  <a:pt x="1872" y="3380"/>
                </a:lnTo>
                <a:lnTo>
                  <a:pt x="1882" y="3362"/>
                </a:lnTo>
                <a:lnTo>
                  <a:pt x="1894" y="3346"/>
                </a:lnTo>
                <a:lnTo>
                  <a:pt x="1906" y="3330"/>
                </a:lnTo>
                <a:lnTo>
                  <a:pt x="1920" y="3316"/>
                </a:lnTo>
                <a:lnTo>
                  <a:pt x="3359" y="2060"/>
                </a:lnTo>
                <a:lnTo>
                  <a:pt x="3359" y="2060"/>
                </a:lnTo>
                <a:lnTo>
                  <a:pt x="3383" y="2038"/>
                </a:lnTo>
                <a:lnTo>
                  <a:pt x="3409" y="2020"/>
                </a:lnTo>
                <a:lnTo>
                  <a:pt x="3437" y="2004"/>
                </a:lnTo>
                <a:lnTo>
                  <a:pt x="3465" y="1990"/>
                </a:lnTo>
                <a:lnTo>
                  <a:pt x="3493" y="1978"/>
                </a:lnTo>
                <a:lnTo>
                  <a:pt x="3523" y="1970"/>
                </a:lnTo>
                <a:lnTo>
                  <a:pt x="3553" y="1962"/>
                </a:lnTo>
                <a:lnTo>
                  <a:pt x="3583" y="1956"/>
                </a:lnTo>
                <a:lnTo>
                  <a:pt x="3615" y="1954"/>
                </a:lnTo>
                <a:lnTo>
                  <a:pt x="3645" y="1952"/>
                </a:lnTo>
                <a:lnTo>
                  <a:pt x="3677" y="1954"/>
                </a:lnTo>
                <a:lnTo>
                  <a:pt x="3707" y="1956"/>
                </a:lnTo>
                <a:lnTo>
                  <a:pt x="3739" y="1962"/>
                </a:lnTo>
                <a:lnTo>
                  <a:pt x="3769" y="1970"/>
                </a:lnTo>
                <a:lnTo>
                  <a:pt x="3799" y="1982"/>
                </a:lnTo>
                <a:lnTo>
                  <a:pt x="3829" y="1994"/>
                </a:lnTo>
                <a:lnTo>
                  <a:pt x="4333" y="2234"/>
                </a:lnTo>
                <a:lnTo>
                  <a:pt x="6423" y="464"/>
                </a:lnTo>
                <a:lnTo>
                  <a:pt x="6423" y="2402"/>
                </a:lnTo>
                <a:lnTo>
                  <a:pt x="5231" y="3404"/>
                </a:lnTo>
                <a:close/>
                <a:moveTo>
                  <a:pt x="6191" y="286"/>
                </a:moveTo>
                <a:lnTo>
                  <a:pt x="4289" y="1896"/>
                </a:lnTo>
                <a:lnTo>
                  <a:pt x="3951" y="1736"/>
                </a:lnTo>
                <a:lnTo>
                  <a:pt x="3951" y="1736"/>
                </a:lnTo>
                <a:lnTo>
                  <a:pt x="3921" y="1722"/>
                </a:lnTo>
                <a:lnTo>
                  <a:pt x="3891" y="1710"/>
                </a:lnTo>
                <a:lnTo>
                  <a:pt x="3861" y="1700"/>
                </a:lnTo>
                <a:lnTo>
                  <a:pt x="3831" y="1690"/>
                </a:lnTo>
                <a:lnTo>
                  <a:pt x="3799" y="1684"/>
                </a:lnTo>
                <a:lnTo>
                  <a:pt x="3769" y="1678"/>
                </a:lnTo>
                <a:lnTo>
                  <a:pt x="3737" y="1672"/>
                </a:lnTo>
                <a:lnTo>
                  <a:pt x="3705" y="1670"/>
                </a:lnTo>
                <a:lnTo>
                  <a:pt x="3675" y="1668"/>
                </a:lnTo>
                <a:lnTo>
                  <a:pt x="3643" y="1666"/>
                </a:lnTo>
                <a:lnTo>
                  <a:pt x="3611" y="1668"/>
                </a:lnTo>
                <a:lnTo>
                  <a:pt x="3579" y="1670"/>
                </a:lnTo>
                <a:lnTo>
                  <a:pt x="3549" y="1674"/>
                </a:lnTo>
                <a:lnTo>
                  <a:pt x="3517" y="1678"/>
                </a:lnTo>
                <a:lnTo>
                  <a:pt x="3487" y="1684"/>
                </a:lnTo>
                <a:lnTo>
                  <a:pt x="3457" y="1692"/>
                </a:lnTo>
                <a:lnTo>
                  <a:pt x="3248" y="1570"/>
                </a:lnTo>
                <a:lnTo>
                  <a:pt x="3248" y="1570"/>
                </a:lnTo>
                <a:lnTo>
                  <a:pt x="3196" y="1542"/>
                </a:lnTo>
                <a:lnTo>
                  <a:pt x="3144" y="1518"/>
                </a:lnTo>
                <a:lnTo>
                  <a:pt x="3092" y="1498"/>
                </a:lnTo>
                <a:lnTo>
                  <a:pt x="3036" y="1480"/>
                </a:lnTo>
                <a:lnTo>
                  <a:pt x="2982" y="1466"/>
                </a:lnTo>
                <a:lnTo>
                  <a:pt x="2926" y="1454"/>
                </a:lnTo>
                <a:lnTo>
                  <a:pt x="2870" y="1448"/>
                </a:lnTo>
                <a:lnTo>
                  <a:pt x="2814" y="1444"/>
                </a:lnTo>
                <a:lnTo>
                  <a:pt x="2758" y="1442"/>
                </a:lnTo>
                <a:lnTo>
                  <a:pt x="2700" y="1446"/>
                </a:lnTo>
                <a:lnTo>
                  <a:pt x="2644" y="1452"/>
                </a:lnTo>
                <a:lnTo>
                  <a:pt x="2588" y="1462"/>
                </a:lnTo>
                <a:lnTo>
                  <a:pt x="2532" y="1476"/>
                </a:lnTo>
                <a:lnTo>
                  <a:pt x="2478" y="1492"/>
                </a:lnTo>
                <a:lnTo>
                  <a:pt x="2424" y="1512"/>
                </a:lnTo>
                <a:lnTo>
                  <a:pt x="2370" y="1536"/>
                </a:lnTo>
                <a:lnTo>
                  <a:pt x="1884" y="1770"/>
                </a:lnTo>
                <a:lnTo>
                  <a:pt x="286" y="814"/>
                </a:lnTo>
                <a:lnTo>
                  <a:pt x="286" y="286"/>
                </a:lnTo>
                <a:lnTo>
                  <a:pt x="6191" y="286"/>
                </a:lnTo>
                <a:close/>
                <a:moveTo>
                  <a:pt x="286" y="6422"/>
                </a:moveTo>
                <a:lnTo>
                  <a:pt x="286" y="3084"/>
                </a:lnTo>
                <a:lnTo>
                  <a:pt x="980" y="3492"/>
                </a:lnTo>
                <a:lnTo>
                  <a:pt x="1080" y="4038"/>
                </a:lnTo>
                <a:lnTo>
                  <a:pt x="1080" y="4038"/>
                </a:lnTo>
                <a:lnTo>
                  <a:pt x="1088" y="4076"/>
                </a:lnTo>
                <a:lnTo>
                  <a:pt x="1096" y="4112"/>
                </a:lnTo>
                <a:lnTo>
                  <a:pt x="1108" y="4148"/>
                </a:lnTo>
                <a:lnTo>
                  <a:pt x="1120" y="4184"/>
                </a:lnTo>
                <a:lnTo>
                  <a:pt x="1134" y="4218"/>
                </a:lnTo>
                <a:lnTo>
                  <a:pt x="1148" y="4252"/>
                </a:lnTo>
                <a:lnTo>
                  <a:pt x="1164" y="4286"/>
                </a:lnTo>
                <a:lnTo>
                  <a:pt x="1182" y="4318"/>
                </a:lnTo>
                <a:lnTo>
                  <a:pt x="1202" y="4350"/>
                </a:lnTo>
                <a:lnTo>
                  <a:pt x="1222" y="4382"/>
                </a:lnTo>
                <a:lnTo>
                  <a:pt x="1244" y="4412"/>
                </a:lnTo>
                <a:lnTo>
                  <a:pt x="1266" y="4440"/>
                </a:lnTo>
                <a:lnTo>
                  <a:pt x="1290" y="4468"/>
                </a:lnTo>
                <a:lnTo>
                  <a:pt x="1316" y="4496"/>
                </a:lnTo>
                <a:lnTo>
                  <a:pt x="1342" y="4522"/>
                </a:lnTo>
                <a:lnTo>
                  <a:pt x="1370" y="4548"/>
                </a:lnTo>
                <a:lnTo>
                  <a:pt x="1370" y="4548"/>
                </a:lnTo>
                <a:lnTo>
                  <a:pt x="1342" y="4578"/>
                </a:lnTo>
                <a:lnTo>
                  <a:pt x="1318" y="4610"/>
                </a:lnTo>
                <a:lnTo>
                  <a:pt x="1296" y="4644"/>
                </a:lnTo>
                <a:lnTo>
                  <a:pt x="1278" y="4680"/>
                </a:lnTo>
                <a:lnTo>
                  <a:pt x="1264" y="4716"/>
                </a:lnTo>
                <a:lnTo>
                  <a:pt x="1254" y="4754"/>
                </a:lnTo>
                <a:lnTo>
                  <a:pt x="1246" y="4794"/>
                </a:lnTo>
                <a:lnTo>
                  <a:pt x="1242" y="4832"/>
                </a:lnTo>
                <a:lnTo>
                  <a:pt x="1244" y="4872"/>
                </a:lnTo>
                <a:lnTo>
                  <a:pt x="1246" y="4912"/>
                </a:lnTo>
                <a:lnTo>
                  <a:pt x="1254" y="4950"/>
                </a:lnTo>
                <a:lnTo>
                  <a:pt x="1266" y="4988"/>
                </a:lnTo>
                <a:lnTo>
                  <a:pt x="1280" y="5026"/>
                </a:lnTo>
                <a:lnTo>
                  <a:pt x="1300" y="5062"/>
                </a:lnTo>
                <a:lnTo>
                  <a:pt x="1322" y="5098"/>
                </a:lnTo>
                <a:lnTo>
                  <a:pt x="1348" y="5132"/>
                </a:lnTo>
                <a:lnTo>
                  <a:pt x="2118" y="5944"/>
                </a:lnTo>
                <a:lnTo>
                  <a:pt x="2118" y="5944"/>
                </a:lnTo>
                <a:lnTo>
                  <a:pt x="2146" y="5976"/>
                </a:lnTo>
                <a:lnTo>
                  <a:pt x="2178" y="6002"/>
                </a:lnTo>
                <a:lnTo>
                  <a:pt x="2212" y="6026"/>
                </a:lnTo>
                <a:lnTo>
                  <a:pt x="2248" y="6046"/>
                </a:lnTo>
                <a:lnTo>
                  <a:pt x="2286" y="6064"/>
                </a:lnTo>
                <a:lnTo>
                  <a:pt x="2326" y="6076"/>
                </a:lnTo>
                <a:lnTo>
                  <a:pt x="2368" y="6086"/>
                </a:lnTo>
                <a:lnTo>
                  <a:pt x="2410" y="6090"/>
                </a:lnTo>
                <a:lnTo>
                  <a:pt x="2410" y="6090"/>
                </a:lnTo>
                <a:lnTo>
                  <a:pt x="2440" y="6092"/>
                </a:lnTo>
                <a:lnTo>
                  <a:pt x="2440" y="6092"/>
                </a:lnTo>
                <a:lnTo>
                  <a:pt x="2478" y="6090"/>
                </a:lnTo>
                <a:lnTo>
                  <a:pt x="2516" y="6086"/>
                </a:lnTo>
                <a:lnTo>
                  <a:pt x="2552" y="6076"/>
                </a:lnTo>
                <a:lnTo>
                  <a:pt x="2588" y="6066"/>
                </a:lnTo>
                <a:lnTo>
                  <a:pt x="2622" y="6050"/>
                </a:lnTo>
                <a:lnTo>
                  <a:pt x="2656" y="6032"/>
                </a:lnTo>
                <a:lnTo>
                  <a:pt x="2688" y="6012"/>
                </a:lnTo>
                <a:lnTo>
                  <a:pt x="2718" y="5988"/>
                </a:lnTo>
                <a:lnTo>
                  <a:pt x="3194" y="5580"/>
                </a:lnTo>
                <a:lnTo>
                  <a:pt x="3677" y="5848"/>
                </a:lnTo>
                <a:lnTo>
                  <a:pt x="3677" y="5848"/>
                </a:lnTo>
                <a:lnTo>
                  <a:pt x="3701" y="5860"/>
                </a:lnTo>
                <a:lnTo>
                  <a:pt x="3727" y="5872"/>
                </a:lnTo>
                <a:lnTo>
                  <a:pt x="3751" y="5882"/>
                </a:lnTo>
                <a:lnTo>
                  <a:pt x="3777" y="5890"/>
                </a:lnTo>
                <a:lnTo>
                  <a:pt x="3803" y="5896"/>
                </a:lnTo>
                <a:lnTo>
                  <a:pt x="3829" y="5900"/>
                </a:lnTo>
                <a:lnTo>
                  <a:pt x="3855" y="5902"/>
                </a:lnTo>
                <a:lnTo>
                  <a:pt x="3881" y="5904"/>
                </a:lnTo>
                <a:lnTo>
                  <a:pt x="3881" y="5904"/>
                </a:lnTo>
                <a:lnTo>
                  <a:pt x="3907" y="5902"/>
                </a:lnTo>
                <a:lnTo>
                  <a:pt x="3931" y="5900"/>
                </a:lnTo>
                <a:lnTo>
                  <a:pt x="3955" y="5896"/>
                </a:lnTo>
                <a:lnTo>
                  <a:pt x="3979" y="5892"/>
                </a:lnTo>
                <a:lnTo>
                  <a:pt x="4003" y="5886"/>
                </a:lnTo>
                <a:lnTo>
                  <a:pt x="4025" y="5878"/>
                </a:lnTo>
                <a:lnTo>
                  <a:pt x="4049" y="5868"/>
                </a:lnTo>
                <a:lnTo>
                  <a:pt x="4071" y="5858"/>
                </a:lnTo>
                <a:lnTo>
                  <a:pt x="4093" y="5846"/>
                </a:lnTo>
                <a:lnTo>
                  <a:pt x="4113" y="5832"/>
                </a:lnTo>
                <a:lnTo>
                  <a:pt x="4133" y="5816"/>
                </a:lnTo>
                <a:lnTo>
                  <a:pt x="4153" y="5800"/>
                </a:lnTo>
                <a:lnTo>
                  <a:pt x="4171" y="5784"/>
                </a:lnTo>
                <a:lnTo>
                  <a:pt x="4187" y="5766"/>
                </a:lnTo>
                <a:lnTo>
                  <a:pt x="4203" y="5746"/>
                </a:lnTo>
                <a:lnTo>
                  <a:pt x="4219" y="5724"/>
                </a:lnTo>
                <a:lnTo>
                  <a:pt x="5555" y="4506"/>
                </a:lnTo>
                <a:lnTo>
                  <a:pt x="5555" y="4506"/>
                </a:lnTo>
                <a:lnTo>
                  <a:pt x="5583" y="4476"/>
                </a:lnTo>
                <a:lnTo>
                  <a:pt x="5607" y="4442"/>
                </a:lnTo>
                <a:lnTo>
                  <a:pt x="5625" y="4408"/>
                </a:lnTo>
                <a:lnTo>
                  <a:pt x="5641" y="4370"/>
                </a:lnTo>
                <a:lnTo>
                  <a:pt x="5651" y="4332"/>
                </a:lnTo>
                <a:lnTo>
                  <a:pt x="5659" y="4292"/>
                </a:lnTo>
                <a:lnTo>
                  <a:pt x="5659" y="4252"/>
                </a:lnTo>
                <a:lnTo>
                  <a:pt x="5657" y="4210"/>
                </a:lnTo>
                <a:lnTo>
                  <a:pt x="5657" y="4210"/>
                </a:lnTo>
                <a:lnTo>
                  <a:pt x="5651" y="4172"/>
                </a:lnTo>
                <a:lnTo>
                  <a:pt x="5639" y="4136"/>
                </a:lnTo>
                <a:lnTo>
                  <a:pt x="5625" y="4102"/>
                </a:lnTo>
                <a:lnTo>
                  <a:pt x="5605" y="4068"/>
                </a:lnTo>
                <a:lnTo>
                  <a:pt x="5583" y="4038"/>
                </a:lnTo>
                <a:lnTo>
                  <a:pt x="5559" y="4010"/>
                </a:lnTo>
                <a:lnTo>
                  <a:pt x="5529" y="3984"/>
                </a:lnTo>
                <a:lnTo>
                  <a:pt x="5497" y="3960"/>
                </a:lnTo>
                <a:lnTo>
                  <a:pt x="5513" y="3540"/>
                </a:lnTo>
                <a:lnTo>
                  <a:pt x="6423" y="2774"/>
                </a:lnTo>
                <a:lnTo>
                  <a:pt x="6423" y="6422"/>
                </a:lnTo>
                <a:lnTo>
                  <a:pt x="286" y="642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/>
          </a:p>
        </p:txBody>
      </p:sp>
      <p:grpSp>
        <p:nvGrpSpPr>
          <p:cNvPr id="8" name="Group 7"/>
          <p:cNvGrpSpPr/>
          <p:nvPr/>
        </p:nvGrpSpPr>
        <p:grpSpPr>
          <a:xfrm>
            <a:off x="1138825" y="1729669"/>
            <a:ext cx="670519" cy="658092"/>
            <a:chOff x="590920" y="2274258"/>
            <a:chExt cx="720107" cy="720000"/>
          </a:xfrm>
          <a:solidFill>
            <a:schemeClr val="accent6">
              <a:lumMod val="75000"/>
            </a:schemeClr>
          </a:solidFill>
        </p:grpSpPr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590920" y="2274258"/>
              <a:ext cx="720107" cy="720000"/>
            </a:xfrm>
            <a:custGeom>
              <a:avLst/>
              <a:gdLst>
                <a:gd name="T0" fmla="*/ 6628 w 6628"/>
                <a:gd name="T1" fmla="*/ 5435 h 6627"/>
                <a:gd name="T2" fmla="*/ 6628 w 6628"/>
                <a:gd name="T3" fmla="*/ 0 h 6627"/>
                <a:gd name="T4" fmla="*/ 0 w 6628"/>
                <a:gd name="T5" fmla="*/ 0 h 6627"/>
                <a:gd name="T6" fmla="*/ 0 w 6628"/>
                <a:gd name="T7" fmla="*/ 5435 h 6627"/>
                <a:gd name="T8" fmla="*/ 2061 w 6628"/>
                <a:gd name="T9" fmla="*/ 5435 h 6627"/>
                <a:gd name="T10" fmla="*/ 2061 w 6628"/>
                <a:gd name="T11" fmla="*/ 6343 h 6627"/>
                <a:gd name="T12" fmla="*/ 1118 w 6628"/>
                <a:gd name="T13" fmla="*/ 6343 h 6627"/>
                <a:gd name="T14" fmla="*/ 1118 w 6628"/>
                <a:gd name="T15" fmla="*/ 6627 h 6627"/>
                <a:gd name="T16" fmla="*/ 5508 w 6628"/>
                <a:gd name="T17" fmla="*/ 6627 h 6627"/>
                <a:gd name="T18" fmla="*/ 5508 w 6628"/>
                <a:gd name="T19" fmla="*/ 6343 h 6627"/>
                <a:gd name="T20" fmla="*/ 4565 w 6628"/>
                <a:gd name="T21" fmla="*/ 6343 h 6627"/>
                <a:gd name="T22" fmla="*/ 4565 w 6628"/>
                <a:gd name="T23" fmla="*/ 5435 h 6627"/>
                <a:gd name="T24" fmla="*/ 6628 w 6628"/>
                <a:gd name="T25" fmla="*/ 5435 h 6627"/>
                <a:gd name="T26" fmla="*/ 282 w 6628"/>
                <a:gd name="T27" fmla="*/ 282 h 6627"/>
                <a:gd name="T28" fmla="*/ 6344 w 6628"/>
                <a:gd name="T29" fmla="*/ 282 h 6627"/>
                <a:gd name="T30" fmla="*/ 6344 w 6628"/>
                <a:gd name="T31" fmla="*/ 5153 h 6627"/>
                <a:gd name="T32" fmla="*/ 282 w 6628"/>
                <a:gd name="T33" fmla="*/ 5153 h 6627"/>
                <a:gd name="T34" fmla="*/ 282 w 6628"/>
                <a:gd name="T35" fmla="*/ 282 h 6627"/>
                <a:gd name="T36" fmla="*/ 4283 w 6628"/>
                <a:gd name="T37" fmla="*/ 6343 h 6627"/>
                <a:gd name="T38" fmla="*/ 2343 w 6628"/>
                <a:gd name="T39" fmla="*/ 6343 h 6627"/>
                <a:gd name="T40" fmla="*/ 2343 w 6628"/>
                <a:gd name="T41" fmla="*/ 5435 h 6627"/>
                <a:gd name="T42" fmla="*/ 4283 w 6628"/>
                <a:gd name="T43" fmla="*/ 5435 h 6627"/>
                <a:gd name="T44" fmla="*/ 4283 w 6628"/>
                <a:gd name="T45" fmla="*/ 6343 h 6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628" h="6627">
                  <a:moveTo>
                    <a:pt x="6628" y="5435"/>
                  </a:moveTo>
                  <a:lnTo>
                    <a:pt x="6628" y="0"/>
                  </a:lnTo>
                  <a:lnTo>
                    <a:pt x="0" y="0"/>
                  </a:lnTo>
                  <a:lnTo>
                    <a:pt x="0" y="5435"/>
                  </a:lnTo>
                  <a:lnTo>
                    <a:pt x="2061" y="5435"/>
                  </a:lnTo>
                  <a:lnTo>
                    <a:pt x="2061" y="6343"/>
                  </a:lnTo>
                  <a:lnTo>
                    <a:pt x="1118" y="6343"/>
                  </a:lnTo>
                  <a:lnTo>
                    <a:pt x="1118" y="6627"/>
                  </a:lnTo>
                  <a:lnTo>
                    <a:pt x="5508" y="6627"/>
                  </a:lnTo>
                  <a:lnTo>
                    <a:pt x="5508" y="6343"/>
                  </a:lnTo>
                  <a:lnTo>
                    <a:pt x="4565" y="6343"/>
                  </a:lnTo>
                  <a:lnTo>
                    <a:pt x="4565" y="5435"/>
                  </a:lnTo>
                  <a:lnTo>
                    <a:pt x="6628" y="5435"/>
                  </a:lnTo>
                  <a:close/>
                  <a:moveTo>
                    <a:pt x="282" y="282"/>
                  </a:moveTo>
                  <a:lnTo>
                    <a:pt x="6344" y="282"/>
                  </a:lnTo>
                  <a:lnTo>
                    <a:pt x="6344" y="5153"/>
                  </a:lnTo>
                  <a:lnTo>
                    <a:pt x="282" y="5153"/>
                  </a:lnTo>
                  <a:lnTo>
                    <a:pt x="282" y="282"/>
                  </a:lnTo>
                  <a:close/>
                  <a:moveTo>
                    <a:pt x="4283" y="6343"/>
                  </a:moveTo>
                  <a:lnTo>
                    <a:pt x="2343" y="6343"/>
                  </a:lnTo>
                  <a:lnTo>
                    <a:pt x="2343" y="5435"/>
                  </a:lnTo>
                  <a:lnTo>
                    <a:pt x="4283" y="5435"/>
                  </a:lnTo>
                  <a:lnTo>
                    <a:pt x="4283" y="63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0" name="Freeform 6"/>
            <p:cNvSpPr>
              <a:spLocks noEditPoints="1"/>
            </p:cNvSpPr>
            <p:nvPr/>
          </p:nvSpPr>
          <p:spPr bwMode="auto">
            <a:xfrm>
              <a:off x="699566" y="2428536"/>
              <a:ext cx="191326" cy="315183"/>
            </a:xfrm>
            <a:custGeom>
              <a:avLst/>
              <a:gdLst>
                <a:gd name="T0" fmla="*/ 1579 w 1761"/>
                <a:gd name="T1" fmla="*/ 698 h 2901"/>
                <a:gd name="T2" fmla="*/ 1575 w 1761"/>
                <a:gd name="T3" fmla="*/ 626 h 2901"/>
                <a:gd name="T4" fmla="*/ 1565 w 1761"/>
                <a:gd name="T5" fmla="*/ 558 h 2901"/>
                <a:gd name="T6" fmla="*/ 1549 w 1761"/>
                <a:gd name="T7" fmla="*/ 490 h 2901"/>
                <a:gd name="T8" fmla="*/ 1525 w 1761"/>
                <a:gd name="T9" fmla="*/ 426 h 2901"/>
                <a:gd name="T10" fmla="*/ 1495 w 1761"/>
                <a:gd name="T11" fmla="*/ 366 h 2901"/>
                <a:gd name="T12" fmla="*/ 1461 w 1761"/>
                <a:gd name="T13" fmla="*/ 308 h 2901"/>
                <a:gd name="T14" fmla="*/ 1419 w 1761"/>
                <a:gd name="T15" fmla="*/ 254 h 2901"/>
                <a:gd name="T16" fmla="*/ 1375 w 1761"/>
                <a:gd name="T17" fmla="*/ 204 h 2901"/>
                <a:gd name="T18" fmla="*/ 1325 w 1761"/>
                <a:gd name="T19" fmla="*/ 160 h 2901"/>
                <a:gd name="T20" fmla="*/ 1271 w 1761"/>
                <a:gd name="T21" fmla="*/ 118 h 2901"/>
                <a:gd name="T22" fmla="*/ 1213 w 1761"/>
                <a:gd name="T23" fmla="*/ 84 h 2901"/>
                <a:gd name="T24" fmla="*/ 1153 w 1761"/>
                <a:gd name="T25" fmla="*/ 54 h 2901"/>
                <a:gd name="T26" fmla="*/ 1089 w 1761"/>
                <a:gd name="T27" fmla="*/ 30 h 2901"/>
                <a:gd name="T28" fmla="*/ 1021 w 1761"/>
                <a:gd name="T29" fmla="*/ 14 h 2901"/>
                <a:gd name="T30" fmla="*/ 953 w 1761"/>
                <a:gd name="T31" fmla="*/ 4 h 2901"/>
                <a:gd name="T32" fmla="*/ 881 w 1761"/>
                <a:gd name="T33" fmla="*/ 0 h 2901"/>
                <a:gd name="T34" fmla="*/ 845 w 1761"/>
                <a:gd name="T35" fmla="*/ 0 h 2901"/>
                <a:gd name="T36" fmla="*/ 775 w 1761"/>
                <a:gd name="T37" fmla="*/ 8 h 2901"/>
                <a:gd name="T38" fmla="*/ 707 w 1761"/>
                <a:gd name="T39" fmla="*/ 22 h 2901"/>
                <a:gd name="T40" fmla="*/ 640 w 1761"/>
                <a:gd name="T41" fmla="*/ 42 h 2901"/>
                <a:gd name="T42" fmla="*/ 578 w 1761"/>
                <a:gd name="T43" fmla="*/ 68 h 2901"/>
                <a:gd name="T44" fmla="*/ 518 w 1761"/>
                <a:gd name="T45" fmla="*/ 100 h 2901"/>
                <a:gd name="T46" fmla="*/ 462 w 1761"/>
                <a:gd name="T47" fmla="*/ 138 h 2901"/>
                <a:gd name="T48" fmla="*/ 410 w 1761"/>
                <a:gd name="T49" fmla="*/ 182 h 2901"/>
                <a:gd name="T50" fmla="*/ 364 w 1761"/>
                <a:gd name="T51" fmla="*/ 228 h 2901"/>
                <a:gd name="T52" fmla="*/ 320 w 1761"/>
                <a:gd name="T53" fmla="*/ 280 h 2901"/>
                <a:gd name="T54" fmla="*/ 282 w 1761"/>
                <a:gd name="T55" fmla="*/ 336 h 2901"/>
                <a:gd name="T56" fmla="*/ 250 w 1761"/>
                <a:gd name="T57" fmla="*/ 396 h 2901"/>
                <a:gd name="T58" fmla="*/ 224 w 1761"/>
                <a:gd name="T59" fmla="*/ 458 h 2901"/>
                <a:gd name="T60" fmla="*/ 204 w 1761"/>
                <a:gd name="T61" fmla="*/ 524 h 2901"/>
                <a:gd name="T62" fmla="*/ 190 w 1761"/>
                <a:gd name="T63" fmla="*/ 592 h 2901"/>
                <a:gd name="T64" fmla="*/ 182 w 1761"/>
                <a:gd name="T65" fmla="*/ 662 h 2901"/>
                <a:gd name="T66" fmla="*/ 182 w 1761"/>
                <a:gd name="T67" fmla="*/ 948 h 2901"/>
                <a:gd name="T68" fmla="*/ 0 w 1761"/>
                <a:gd name="T69" fmla="*/ 2901 h 2901"/>
                <a:gd name="T70" fmla="*/ 1761 w 1761"/>
                <a:gd name="T71" fmla="*/ 948 h 2901"/>
                <a:gd name="T72" fmla="*/ 1579 w 1761"/>
                <a:gd name="T73" fmla="*/ 698 h 2901"/>
                <a:gd name="T74" fmla="*/ 464 w 1761"/>
                <a:gd name="T75" fmla="*/ 698 h 2901"/>
                <a:gd name="T76" fmla="*/ 472 w 1761"/>
                <a:gd name="T77" fmla="*/ 614 h 2901"/>
                <a:gd name="T78" fmla="*/ 496 w 1761"/>
                <a:gd name="T79" fmla="*/ 536 h 2901"/>
                <a:gd name="T80" fmla="*/ 536 w 1761"/>
                <a:gd name="T81" fmla="*/ 466 h 2901"/>
                <a:gd name="T82" fmla="*/ 586 w 1761"/>
                <a:gd name="T83" fmla="*/ 404 h 2901"/>
                <a:gd name="T84" fmla="*/ 648 w 1761"/>
                <a:gd name="T85" fmla="*/ 354 h 2901"/>
                <a:gd name="T86" fmla="*/ 719 w 1761"/>
                <a:gd name="T87" fmla="*/ 314 h 2901"/>
                <a:gd name="T88" fmla="*/ 797 w 1761"/>
                <a:gd name="T89" fmla="*/ 290 h 2901"/>
                <a:gd name="T90" fmla="*/ 881 w 1761"/>
                <a:gd name="T91" fmla="*/ 282 h 2901"/>
                <a:gd name="T92" fmla="*/ 923 w 1761"/>
                <a:gd name="T93" fmla="*/ 284 h 2901"/>
                <a:gd name="T94" fmla="*/ 1005 w 1761"/>
                <a:gd name="T95" fmla="*/ 300 h 2901"/>
                <a:gd name="T96" fmla="*/ 1079 w 1761"/>
                <a:gd name="T97" fmla="*/ 332 h 2901"/>
                <a:gd name="T98" fmla="*/ 1145 w 1761"/>
                <a:gd name="T99" fmla="*/ 378 h 2901"/>
                <a:gd name="T100" fmla="*/ 1201 w 1761"/>
                <a:gd name="T101" fmla="*/ 434 h 2901"/>
                <a:gd name="T102" fmla="*/ 1247 w 1761"/>
                <a:gd name="T103" fmla="*/ 502 h 2901"/>
                <a:gd name="T104" fmla="*/ 1279 w 1761"/>
                <a:gd name="T105" fmla="*/ 576 h 2901"/>
                <a:gd name="T106" fmla="*/ 1295 w 1761"/>
                <a:gd name="T107" fmla="*/ 658 h 2901"/>
                <a:gd name="T108" fmla="*/ 1303 w 1761"/>
                <a:gd name="T109" fmla="*/ 948 h 2901"/>
                <a:gd name="T110" fmla="*/ 464 w 1761"/>
                <a:gd name="T111" fmla="*/ 698 h 2901"/>
                <a:gd name="T112" fmla="*/ 282 w 1761"/>
                <a:gd name="T113" fmla="*/ 2619 h 2901"/>
                <a:gd name="T114" fmla="*/ 1479 w 1761"/>
                <a:gd name="T115" fmla="*/ 1230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761" h="2901">
                  <a:moveTo>
                    <a:pt x="1579" y="698"/>
                  </a:moveTo>
                  <a:lnTo>
                    <a:pt x="1579" y="698"/>
                  </a:lnTo>
                  <a:lnTo>
                    <a:pt x="1579" y="662"/>
                  </a:lnTo>
                  <a:lnTo>
                    <a:pt x="1575" y="626"/>
                  </a:lnTo>
                  <a:lnTo>
                    <a:pt x="1571" y="592"/>
                  </a:lnTo>
                  <a:lnTo>
                    <a:pt x="1565" y="558"/>
                  </a:lnTo>
                  <a:lnTo>
                    <a:pt x="1557" y="524"/>
                  </a:lnTo>
                  <a:lnTo>
                    <a:pt x="1549" y="490"/>
                  </a:lnTo>
                  <a:lnTo>
                    <a:pt x="1537" y="458"/>
                  </a:lnTo>
                  <a:lnTo>
                    <a:pt x="1525" y="426"/>
                  </a:lnTo>
                  <a:lnTo>
                    <a:pt x="1511" y="396"/>
                  </a:lnTo>
                  <a:lnTo>
                    <a:pt x="1495" y="366"/>
                  </a:lnTo>
                  <a:lnTo>
                    <a:pt x="1479" y="336"/>
                  </a:lnTo>
                  <a:lnTo>
                    <a:pt x="1461" y="308"/>
                  </a:lnTo>
                  <a:lnTo>
                    <a:pt x="1441" y="280"/>
                  </a:lnTo>
                  <a:lnTo>
                    <a:pt x="1419" y="254"/>
                  </a:lnTo>
                  <a:lnTo>
                    <a:pt x="1397" y="228"/>
                  </a:lnTo>
                  <a:lnTo>
                    <a:pt x="1375" y="204"/>
                  </a:lnTo>
                  <a:lnTo>
                    <a:pt x="1351" y="182"/>
                  </a:lnTo>
                  <a:lnTo>
                    <a:pt x="1325" y="160"/>
                  </a:lnTo>
                  <a:lnTo>
                    <a:pt x="1299" y="138"/>
                  </a:lnTo>
                  <a:lnTo>
                    <a:pt x="1271" y="118"/>
                  </a:lnTo>
                  <a:lnTo>
                    <a:pt x="1243" y="100"/>
                  </a:lnTo>
                  <a:lnTo>
                    <a:pt x="1213" y="84"/>
                  </a:lnTo>
                  <a:lnTo>
                    <a:pt x="1183" y="68"/>
                  </a:lnTo>
                  <a:lnTo>
                    <a:pt x="1153" y="54"/>
                  </a:lnTo>
                  <a:lnTo>
                    <a:pt x="1121" y="42"/>
                  </a:lnTo>
                  <a:lnTo>
                    <a:pt x="1089" y="30"/>
                  </a:lnTo>
                  <a:lnTo>
                    <a:pt x="1055" y="22"/>
                  </a:lnTo>
                  <a:lnTo>
                    <a:pt x="1021" y="14"/>
                  </a:lnTo>
                  <a:lnTo>
                    <a:pt x="987" y="8"/>
                  </a:lnTo>
                  <a:lnTo>
                    <a:pt x="953" y="4"/>
                  </a:lnTo>
                  <a:lnTo>
                    <a:pt x="917" y="0"/>
                  </a:lnTo>
                  <a:lnTo>
                    <a:pt x="881" y="0"/>
                  </a:lnTo>
                  <a:lnTo>
                    <a:pt x="881" y="0"/>
                  </a:lnTo>
                  <a:lnTo>
                    <a:pt x="845" y="0"/>
                  </a:lnTo>
                  <a:lnTo>
                    <a:pt x="809" y="4"/>
                  </a:lnTo>
                  <a:lnTo>
                    <a:pt x="775" y="8"/>
                  </a:lnTo>
                  <a:lnTo>
                    <a:pt x="741" y="14"/>
                  </a:lnTo>
                  <a:lnTo>
                    <a:pt x="707" y="22"/>
                  </a:lnTo>
                  <a:lnTo>
                    <a:pt x="673" y="30"/>
                  </a:lnTo>
                  <a:lnTo>
                    <a:pt x="640" y="42"/>
                  </a:lnTo>
                  <a:lnTo>
                    <a:pt x="608" y="54"/>
                  </a:lnTo>
                  <a:lnTo>
                    <a:pt x="578" y="68"/>
                  </a:lnTo>
                  <a:lnTo>
                    <a:pt x="548" y="84"/>
                  </a:lnTo>
                  <a:lnTo>
                    <a:pt x="518" y="100"/>
                  </a:lnTo>
                  <a:lnTo>
                    <a:pt x="490" y="118"/>
                  </a:lnTo>
                  <a:lnTo>
                    <a:pt x="462" y="138"/>
                  </a:lnTo>
                  <a:lnTo>
                    <a:pt x="436" y="160"/>
                  </a:lnTo>
                  <a:lnTo>
                    <a:pt x="410" y="182"/>
                  </a:lnTo>
                  <a:lnTo>
                    <a:pt x="386" y="204"/>
                  </a:lnTo>
                  <a:lnTo>
                    <a:pt x="364" y="228"/>
                  </a:lnTo>
                  <a:lnTo>
                    <a:pt x="342" y="254"/>
                  </a:lnTo>
                  <a:lnTo>
                    <a:pt x="320" y="280"/>
                  </a:lnTo>
                  <a:lnTo>
                    <a:pt x="302" y="308"/>
                  </a:lnTo>
                  <a:lnTo>
                    <a:pt x="282" y="336"/>
                  </a:lnTo>
                  <a:lnTo>
                    <a:pt x="266" y="366"/>
                  </a:lnTo>
                  <a:lnTo>
                    <a:pt x="250" y="396"/>
                  </a:lnTo>
                  <a:lnTo>
                    <a:pt x="236" y="426"/>
                  </a:lnTo>
                  <a:lnTo>
                    <a:pt x="224" y="458"/>
                  </a:lnTo>
                  <a:lnTo>
                    <a:pt x="214" y="490"/>
                  </a:lnTo>
                  <a:lnTo>
                    <a:pt x="204" y="524"/>
                  </a:lnTo>
                  <a:lnTo>
                    <a:pt x="196" y="558"/>
                  </a:lnTo>
                  <a:lnTo>
                    <a:pt x="190" y="592"/>
                  </a:lnTo>
                  <a:lnTo>
                    <a:pt x="186" y="626"/>
                  </a:lnTo>
                  <a:lnTo>
                    <a:pt x="182" y="662"/>
                  </a:lnTo>
                  <a:lnTo>
                    <a:pt x="182" y="698"/>
                  </a:lnTo>
                  <a:lnTo>
                    <a:pt x="182" y="948"/>
                  </a:lnTo>
                  <a:lnTo>
                    <a:pt x="0" y="948"/>
                  </a:lnTo>
                  <a:lnTo>
                    <a:pt x="0" y="2901"/>
                  </a:lnTo>
                  <a:lnTo>
                    <a:pt x="1761" y="2901"/>
                  </a:lnTo>
                  <a:lnTo>
                    <a:pt x="1761" y="948"/>
                  </a:lnTo>
                  <a:lnTo>
                    <a:pt x="1585" y="948"/>
                  </a:lnTo>
                  <a:lnTo>
                    <a:pt x="1579" y="698"/>
                  </a:lnTo>
                  <a:close/>
                  <a:moveTo>
                    <a:pt x="464" y="698"/>
                  </a:moveTo>
                  <a:lnTo>
                    <a:pt x="464" y="698"/>
                  </a:lnTo>
                  <a:lnTo>
                    <a:pt x="466" y="656"/>
                  </a:lnTo>
                  <a:lnTo>
                    <a:pt x="472" y="614"/>
                  </a:lnTo>
                  <a:lnTo>
                    <a:pt x="482" y="574"/>
                  </a:lnTo>
                  <a:lnTo>
                    <a:pt x="496" y="536"/>
                  </a:lnTo>
                  <a:lnTo>
                    <a:pt x="514" y="500"/>
                  </a:lnTo>
                  <a:lnTo>
                    <a:pt x="536" y="466"/>
                  </a:lnTo>
                  <a:lnTo>
                    <a:pt x="560" y="434"/>
                  </a:lnTo>
                  <a:lnTo>
                    <a:pt x="586" y="404"/>
                  </a:lnTo>
                  <a:lnTo>
                    <a:pt x="616" y="378"/>
                  </a:lnTo>
                  <a:lnTo>
                    <a:pt x="648" y="354"/>
                  </a:lnTo>
                  <a:lnTo>
                    <a:pt x="683" y="332"/>
                  </a:lnTo>
                  <a:lnTo>
                    <a:pt x="719" y="314"/>
                  </a:lnTo>
                  <a:lnTo>
                    <a:pt x="757" y="300"/>
                  </a:lnTo>
                  <a:lnTo>
                    <a:pt x="797" y="290"/>
                  </a:lnTo>
                  <a:lnTo>
                    <a:pt x="839" y="284"/>
                  </a:lnTo>
                  <a:lnTo>
                    <a:pt x="881" y="282"/>
                  </a:lnTo>
                  <a:lnTo>
                    <a:pt x="881" y="282"/>
                  </a:lnTo>
                  <a:lnTo>
                    <a:pt x="923" y="284"/>
                  </a:lnTo>
                  <a:lnTo>
                    <a:pt x="965" y="290"/>
                  </a:lnTo>
                  <a:lnTo>
                    <a:pt x="1005" y="300"/>
                  </a:lnTo>
                  <a:lnTo>
                    <a:pt x="1043" y="314"/>
                  </a:lnTo>
                  <a:lnTo>
                    <a:pt x="1079" y="332"/>
                  </a:lnTo>
                  <a:lnTo>
                    <a:pt x="1113" y="354"/>
                  </a:lnTo>
                  <a:lnTo>
                    <a:pt x="1145" y="378"/>
                  </a:lnTo>
                  <a:lnTo>
                    <a:pt x="1175" y="404"/>
                  </a:lnTo>
                  <a:lnTo>
                    <a:pt x="1201" y="434"/>
                  </a:lnTo>
                  <a:lnTo>
                    <a:pt x="1225" y="466"/>
                  </a:lnTo>
                  <a:lnTo>
                    <a:pt x="1247" y="502"/>
                  </a:lnTo>
                  <a:lnTo>
                    <a:pt x="1265" y="538"/>
                  </a:lnTo>
                  <a:lnTo>
                    <a:pt x="1279" y="576"/>
                  </a:lnTo>
                  <a:lnTo>
                    <a:pt x="1289" y="616"/>
                  </a:lnTo>
                  <a:lnTo>
                    <a:pt x="1295" y="658"/>
                  </a:lnTo>
                  <a:lnTo>
                    <a:pt x="1297" y="702"/>
                  </a:lnTo>
                  <a:lnTo>
                    <a:pt x="1303" y="948"/>
                  </a:lnTo>
                  <a:lnTo>
                    <a:pt x="464" y="948"/>
                  </a:lnTo>
                  <a:lnTo>
                    <a:pt x="464" y="698"/>
                  </a:lnTo>
                  <a:close/>
                  <a:moveTo>
                    <a:pt x="1479" y="2619"/>
                  </a:moveTo>
                  <a:lnTo>
                    <a:pt x="282" y="2619"/>
                  </a:lnTo>
                  <a:lnTo>
                    <a:pt x="282" y="1230"/>
                  </a:lnTo>
                  <a:lnTo>
                    <a:pt x="1479" y="1230"/>
                  </a:lnTo>
                  <a:lnTo>
                    <a:pt x="1479" y="261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750413" y="2577816"/>
              <a:ext cx="89633" cy="120054"/>
            </a:xfrm>
            <a:custGeom>
              <a:avLst/>
              <a:gdLst>
                <a:gd name="T0" fmla="*/ 555 w 825"/>
                <a:gd name="T1" fmla="*/ 1105 h 1105"/>
                <a:gd name="T2" fmla="*/ 583 w 825"/>
                <a:gd name="T3" fmla="*/ 785 h 1105"/>
                <a:gd name="T4" fmla="*/ 663 w 825"/>
                <a:gd name="T5" fmla="*/ 739 h 1105"/>
                <a:gd name="T6" fmla="*/ 729 w 825"/>
                <a:gd name="T7" fmla="*/ 675 h 1105"/>
                <a:gd name="T8" fmla="*/ 781 w 825"/>
                <a:gd name="T9" fmla="*/ 597 h 1105"/>
                <a:gd name="T10" fmla="*/ 813 w 825"/>
                <a:gd name="T11" fmla="*/ 508 h 1105"/>
                <a:gd name="T12" fmla="*/ 825 w 825"/>
                <a:gd name="T13" fmla="*/ 412 h 1105"/>
                <a:gd name="T14" fmla="*/ 817 w 825"/>
                <a:gd name="T15" fmla="*/ 328 h 1105"/>
                <a:gd name="T16" fmla="*/ 775 w 825"/>
                <a:gd name="T17" fmla="*/ 216 h 1105"/>
                <a:gd name="T18" fmla="*/ 705 w 825"/>
                <a:gd name="T19" fmla="*/ 120 h 1105"/>
                <a:gd name="T20" fmla="*/ 609 w 825"/>
                <a:gd name="T21" fmla="*/ 50 h 1105"/>
                <a:gd name="T22" fmla="*/ 495 w 825"/>
                <a:gd name="T23" fmla="*/ 8 h 1105"/>
                <a:gd name="T24" fmla="*/ 413 w 825"/>
                <a:gd name="T25" fmla="*/ 0 h 1105"/>
                <a:gd name="T26" fmla="*/ 291 w 825"/>
                <a:gd name="T27" fmla="*/ 18 h 1105"/>
                <a:gd name="T28" fmla="*/ 182 w 825"/>
                <a:gd name="T29" fmla="*/ 70 h 1105"/>
                <a:gd name="T30" fmla="*/ 94 w 825"/>
                <a:gd name="T31" fmla="*/ 150 h 1105"/>
                <a:gd name="T32" fmla="*/ 32 w 825"/>
                <a:gd name="T33" fmla="*/ 252 h 1105"/>
                <a:gd name="T34" fmla="*/ 2 w 825"/>
                <a:gd name="T35" fmla="*/ 370 h 1105"/>
                <a:gd name="T36" fmla="*/ 2 w 825"/>
                <a:gd name="T37" fmla="*/ 444 h 1105"/>
                <a:gd name="T38" fmla="*/ 20 w 825"/>
                <a:gd name="T39" fmla="*/ 539 h 1105"/>
                <a:gd name="T40" fmla="*/ 60 w 825"/>
                <a:gd name="T41" fmla="*/ 625 h 1105"/>
                <a:gd name="T42" fmla="*/ 116 w 825"/>
                <a:gd name="T43" fmla="*/ 697 h 1105"/>
                <a:gd name="T44" fmla="*/ 188 w 825"/>
                <a:gd name="T45" fmla="*/ 755 h 1105"/>
                <a:gd name="T46" fmla="*/ 271 w 825"/>
                <a:gd name="T47" fmla="*/ 797 h 1105"/>
                <a:gd name="T48" fmla="*/ 413 w 825"/>
                <a:gd name="T49" fmla="*/ 282 h 1105"/>
                <a:gd name="T50" fmla="*/ 451 w 825"/>
                <a:gd name="T51" fmla="*/ 288 h 1105"/>
                <a:gd name="T52" fmla="*/ 485 w 825"/>
                <a:gd name="T53" fmla="*/ 304 h 1105"/>
                <a:gd name="T54" fmla="*/ 527 w 825"/>
                <a:gd name="T55" fmla="*/ 350 h 1105"/>
                <a:gd name="T56" fmla="*/ 539 w 825"/>
                <a:gd name="T57" fmla="*/ 386 h 1105"/>
                <a:gd name="T58" fmla="*/ 543 w 825"/>
                <a:gd name="T59" fmla="*/ 412 h 1105"/>
                <a:gd name="T60" fmla="*/ 537 w 825"/>
                <a:gd name="T61" fmla="*/ 450 h 1105"/>
                <a:gd name="T62" fmla="*/ 521 w 825"/>
                <a:gd name="T63" fmla="*/ 484 h 1105"/>
                <a:gd name="T64" fmla="*/ 475 w 825"/>
                <a:gd name="T65" fmla="*/ 527 h 1105"/>
                <a:gd name="T66" fmla="*/ 439 w 825"/>
                <a:gd name="T67" fmla="*/ 539 h 1105"/>
                <a:gd name="T68" fmla="*/ 413 w 825"/>
                <a:gd name="T69" fmla="*/ 541 h 1105"/>
                <a:gd name="T70" fmla="*/ 375 w 825"/>
                <a:gd name="T71" fmla="*/ 535 h 1105"/>
                <a:gd name="T72" fmla="*/ 341 w 825"/>
                <a:gd name="T73" fmla="*/ 518 h 1105"/>
                <a:gd name="T74" fmla="*/ 299 w 825"/>
                <a:gd name="T75" fmla="*/ 474 h 1105"/>
                <a:gd name="T76" fmla="*/ 287 w 825"/>
                <a:gd name="T77" fmla="*/ 438 h 1105"/>
                <a:gd name="T78" fmla="*/ 283 w 825"/>
                <a:gd name="T79" fmla="*/ 412 h 1105"/>
                <a:gd name="T80" fmla="*/ 289 w 825"/>
                <a:gd name="T81" fmla="*/ 374 h 1105"/>
                <a:gd name="T82" fmla="*/ 307 w 825"/>
                <a:gd name="T83" fmla="*/ 340 h 1105"/>
                <a:gd name="T84" fmla="*/ 351 w 825"/>
                <a:gd name="T85" fmla="*/ 298 h 1105"/>
                <a:gd name="T86" fmla="*/ 387 w 825"/>
                <a:gd name="T87" fmla="*/ 286 h 1105"/>
                <a:gd name="T88" fmla="*/ 413 w 825"/>
                <a:gd name="T89" fmla="*/ 282 h 1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25" h="1105">
                  <a:moveTo>
                    <a:pt x="271" y="797"/>
                  </a:moveTo>
                  <a:lnTo>
                    <a:pt x="271" y="1105"/>
                  </a:lnTo>
                  <a:lnTo>
                    <a:pt x="555" y="1105"/>
                  </a:lnTo>
                  <a:lnTo>
                    <a:pt x="555" y="797"/>
                  </a:lnTo>
                  <a:lnTo>
                    <a:pt x="555" y="797"/>
                  </a:lnTo>
                  <a:lnTo>
                    <a:pt x="583" y="785"/>
                  </a:lnTo>
                  <a:lnTo>
                    <a:pt x="611" y="771"/>
                  </a:lnTo>
                  <a:lnTo>
                    <a:pt x="637" y="755"/>
                  </a:lnTo>
                  <a:lnTo>
                    <a:pt x="663" y="739"/>
                  </a:lnTo>
                  <a:lnTo>
                    <a:pt x="687" y="719"/>
                  </a:lnTo>
                  <a:lnTo>
                    <a:pt x="709" y="697"/>
                  </a:lnTo>
                  <a:lnTo>
                    <a:pt x="729" y="675"/>
                  </a:lnTo>
                  <a:lnTo>
                    <a:pt x="749" y="649"/>
                  </a:lnTo>
                  <a:lnTo>
                    <a:pt x="765" y="625"/>
                  </a:lnTo>
                  <a:lnTo>
                    <a:pt x="781" y="597"/>
                  </a:lnTo>
                  <a:lnTo>
                    <a:pt x="793" y="569"/>
                  </a:lnTo>
                  <a:lnTo>
                    <a:pt x="805" y="539"/>
                  </a:lnTo>
                  <a:lnTo>
                    <a:pt x="813" y="508"/>
                  </a:lnTo>
                  <a:lnTo>
                    <a:pt x="819" y="476"/>
                  </a:lnTo>
                  <a:lnTo>
                    <a:pt x="823" y="444"/>
                  </a:lnTo>
                  <a:lnTo>
                    <a:pt x="825" y="412"/>
                  </a:lnTo>
                  <a:lnTo>
                    <a:pt x="825" y="412"/>
                  </a:lnTo>
                  <a:lnTo>
                    <a:pt x="823" y="370"/>
                  </a:lnTo>
                  <a:lnTo>
                    <a:pt x="817" y="328"/>
                  </a:lnTo>
                  <a:lnTo>
                    <a:pt x="807" y="290"/>
                  </a:lnTo>
                  <a:lnTo>
                    <a:pt x="793" y="252"/>
                  </a:lnTo>
                  <a:lnTo>
                    <a:pt x="775" y="216"/>
                  </a:lnTo>
                  <a:lnTo>
                    <a:pt x="755" y="182"/>
                  </a:lnTo>
                  <a:lnTo>
                    <a:pt x="731" y="150"/>
                  </a:lnTo>
                  <a:lnTo>
                    <a:pt x="705" y="120"/>
                  </a:lnTo>
                  <a:lnTo>
                    <a:pt x="675" y="94"/>
                  </a:lnTo>
                  <a:lnTo>
                    <a:pt x="643" y="70"/>
                  </a:lnTo>
                  <a:lnTo>
                    <a:pt x="609" y="50"/>
                  </a:lnTo>
                  <a:lnTo>
                    <a:pt x="573" y="32"/>
                  </a:lnTo>
                  <a:lnTo>
                    <a:pt x="535" y="18"/>
                  </a:lnTo>
                  <a:lnTo>
                    <a:pt x="495" y="8"/>
                  </a:lnTo>
                  <a:lnTo>
                    <a:pt x="455" y="2"/>
                  </a:lnTo>
                  <a:lnTo>
                    <a:pt x="413" y="0"/>
                  </a:lnTo>
                  <a:lnTo>
                    <a:pt x="413" y="0"/>
                  </a:lnTo>
                  <a:lnTo>
                    <a:pt x="371" y="2"/>
                  </a:lnTo>
                  <a:lnTo>
                    <a:pt x="331" y="8"/>
                  </a:lnTo>
                  <a:lnTo>
                    <a:pt x="291" y="18"/>
                  </a:lnTo>
                  <a:lnTo>
                    <a:pt x="253" y="32"/>
                  </a:lnTo>
                  <a:lnTo>
                    <a:pt x="217" y="50"/>
                  </a:lnTo>
                  <a:lnTo>
                    <a:pt x="182" y="70"/>
                  </a:lnTo>
                  <a:lnTo>
                    <a:pt x="150" y="94"/>
                  </a:lnTo>
                  <a:lnTo>
                    <a:pt x="122" y="120"/>
                  </a:lnTo>
                  <a:lnTo>
                    <a:pt x="94" y="150"/>
                  </a:lnTo>
                  <a:lnTo>
                    <a:pt x="70" y="182"/>
                  </a:lnTo>
                  <a:lnTo>
                    <a:pt x="50" y="216"/>
                  </a:lnTo>
                  <a:lnTo>
                    <a:pt x="32" y="252"/>
                  </a:lnTo>
                  <a:lnTo>
                    <a:pt x="18" y="290"/>
                  </a:lnTo>
                  <a:lnTo>
                    <a:pt x="8" y="328"/>
                  </a:lnTo>
                  <a:lnTo>
                    <a:pt x="2" y="370"/>
                  </a:lnTo>
                  <a:lnTo>
                    <a:pt x="0" y="412"/>
                  </a:lnTo>
                  <a:lnTo>
                    <a:pt x="0" y="412"/>
                  </a:lnTo>
                  <a:lnTo>
                    <a:pt x="2" y="444"/>
                  </a:lnTo>
                  <a:lnTo>
                    <a:pt x="6" y="476"/>
                  </a:lnTo>
                  <a:lnTo>
                    <a:pt x="12" y="508"/>
                  </a:lnTo>
                  <a:lnTo>
                    <a:pt x="20" y="539"/>
                  </a:lnTo>
                  <a:lnTo>
                    <a:pt x="32" y="569"/>
                  </a:lnTo>
                  <a:lnTo>
                    <a:pt x="44" y="597"/>
                  </a:lnTo>
                  <a:lnTo>
                    <a:pt x="60" y="625"/>
                  </a:lnTo>
                  <a:lnTo>
                    <a:pt x="76" y="649"/>
                  </a:lnTo>
                  <a:lnTo>
                    <a:pt x="96" y="675"/>
                  </a:lnTo>
                  <a:lnTo>
                    <a:pt x="116" y="697"/>
                  </a:lnTo>
                  <a:lnTo>
                    <a:pt x="138" y="719"/>
                  </a:lnTo>
                  <a:lnTo>
                    <a:pt x="162" y="739"/>
                  </a:lnTo>
                  <a:lnTo>
                    <a:pt x="188" y="755"/>
                  </a:lnTo>
                  <a:lnTo>
                    <a:pt x="215" y="771"/>
                  </a:lnTo>
                  <a:lnTo>
                    <a:pt x="243" y="785"/>
                  </a:lnTo>
                  <a:lnTo>
                    <a:pt x="271" y="797"/>
                  </a:lnTo>
                  <a:lnTo>
                    <a:pt x="271" y="797"/>
                  </a:lnTo>
                  <a:close/>
                  <a:moveTo>
                    <a:pt x="413" y="282"/>
                  </a:moveTo>
                  <a:lnTo>
                    <a:pt x="413" y="282"/>
                  </a:lnTo>
                  <a:lnTo>
                    <a:pt x="427" y="284"/>
                  </a:lnTo>
                  <a:lnTo>
                    <a:pt x="439" y="286"/>
                  </a:lnTo>
                  <a:lnTo>
                    <a:pt x="451" y="288"/>
                  </a:lnTo>
                  <a:lnTo>
                    <a:pt x="463" y="292"/>
                  </a:lnTo>
                  <a:lnTo>
                    <a:pt x="475" y="298"/>
                  </a:lnTo>
                  <a:lnTo>
                    <a:pt x="485" y="304"/>
                  </a:lnTo>
                  <a:lnTo>
                    <a:pt x="505" y="320"/>
                  </a:lnTo>
                  <a:lnTo>
                    <a:pt x="521" y="340"/>
                  </a:lnTo>
                  <a:lnTo>
                    <a:pt x="527" y="350"/>
                  </a:lnTo>
                  <a:lnTo>
                    <a:pt x="533" y="362"/>
                  </a:lnTo>
                  <a:lnTo>
                    <a:pt x="537" y="374"/>
                  </a:lnTo>
                  <a:lnTo>
                    <a:pt x="539" y="386"/>
                  </a:lnTo>
                  <a:lnTo>
                    <a:pt x="541" y="398"/>
                  </a:lnTo>
                  <a:lnTo>
                    <a:pt x="543" y="412"/>
                  </a:lnTo>
                  <a:lnTo>
                    <a:pt x="543" y="412"/>
                  </a:lnTo>
                  <a:lnTo>
                    <a:pt x="541" y="424"/>
                  </a:lnTo>
                  <a:lnTo>
                    <a:pt x="539" y="438"/>
                  </a:lnTo>
                  <a:lnTo>
                    <a:pt x="537" y="450"/>
                  </a:lnTo>
                  <a:lnTo>
                    <a:pt x="533" y="462"/>
                  </a:lnTo>
                  <a:lnTo>
                    <a:pt x="527" y="474"/>
                  </a:lnTo>
                  <a:lnTo>
                    <a:pt x="521" y="484"/>
                  </a:lnTo>
                  <a:lnTo>
                    <a:pt x="505" y="502"/>
                  </a:lnTo>
                  <a:lnTo>
                    <a:pt x="485" y="518"/>
                  </a:lnTo>
                  <a:lnTo>
                    <a:pt x="475" y="527"/>
                  </a:lnTo>
                  <a:lnTo>
                    <a:pt x="463" y="531"/>
                  </a:lnTo>
                  <a:lnTo>
                    <a:pt x="451" y="535"/>
                  </a:lnTo>
                  <a:lnTo>
                    <a:pt x="439" y="539"/>
                  </a:lnTo>
                  <a:lnTo>
                    <a:pt x="427" y="541"/>
                  </a:lnTo>
                  <a:lnTo>
                    <a:pt x="413" y="541"/>
                  </a:lnTo>
                  <a:lnTo>
                    <a:pt x="413" y="541"/>
                  </a:lnTo>
                  <a:lnTo>
                    <a:pt x="399" y="541"/>
                  </a:lnTo>
                  <a:lnTo>
                    <a:pt x="387" y="539"/>
                  </a:lnTo>
                  <a:lnTo>
                    <a:pt x="375" y="535"/>
                  </a:lnTo>
                  <a:lnTo>
                    <a:pt x="363" y="531"/>
                  </a:lnTo>
                  <a:lnTo>
                    <a:pt x="351" y="527"/>
                  </a:lnTo>
                  <a:lnTo>
                    <a:pt x="341" y="518"/>
                  </a:lnTo>
                  <a:lnTo>
                    <a:pt x="321" y="502"/>
                  </a:lnTo>
                  <a:lnTo>
                    <a:pt x="307" y="484"/>
                  </a:lnTo>
                  <a:lnTo>
                    <a:pt x="299" y="474"/>
                  </a:lnTo>
                  <a:lnTo>
                    <a:pt x="295" y="462"/>
                  </a:lnTo>
                  <a:lnTo>
                    <a:pt x="289" y="450"/>
                  </a:lnTo>
                  <a:lnTo>
                    <a:pt x="287" y="438"/>
                  </a:lnTo>
                  <a:lnTo>
                    <a:pt x="285" y="424"/>
                  </a:lnTo>
                  <a:lnTo>
                    <a:pt x="283" y="412"/>
                  </a:lnTo>
                  <a:lnTo>
                    <a:pt x="283" y="412"/>
                  </a:lnTo>
                  <a:lnTo>
                    <a:pt x="285" y="398"/>
                  </a:lnTo>
                  <a:lnTo>
                    <a:pt x="287" y="386"/>
                  </a:lnTo>
                  <a:lnTo>
                    <a:pt x="289" y="374"/>
                  </a:lnTo>
                  <a:lnTo>
                    <a:pt x="295" y="362"/>
                  </a:lnTo>
                  <a:lnTo>
                    <a:pt x="299" y="350"/>
                  </a:lnTo>
                  <a:lnTo>
                    <a:pt x="307" y="340"/>
                  </a:lnTo>
                  <a:lnTo>
                    <a:pt x="321" y="320"/>
                  </a:lnTo>
                  <a:lnTo>
                    <a:pt x="341" y="304"/>
                  </a:lnTo>
                  <a:lnTo>
                    <a:pt x="351" y="298"/>
                  </a:lnTo>
                  <a:lnTo>
                    <a:pt x="363" y="292"/>
                  </a:lnTo>
                  <a:lnTo>
                    <a:pt x="375" y="288"/>
                  </a:lnTo>
                  <a:lnTo>
                    <a:pt x="387" y="286"/>
                  </a:lnTo>
                  <a:lnTo>
                    <a:pt x="399" y="284"/>
                  </a:lnTo>
                  <a:lnTo>
                    <a:pt x="413" y="282"/>
                  </a:lnTo>
                  <a:lnTo>
                    <a:pt x="413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928049" y="2466780"/>
              <a:ext cx="226962" cy="186763"/>
            </a:xfrm>
            <a:custGeom>
              <a:avLst/>
              <a:gdLst>
                <a:gd name="T0" fmla="*/ 1846 w 2089"/>
                <a:gd name="T1" fmla="*/ 784 h 1719"/>
                <a:gd name="T2" fmla="*/ 1927 w 2089"/>
                <a:gd name="T3" fmla="*/ 738 h 1719"/>
                <a:gd name="T4" fmla="*/ 1995 w 2089"/>
                <a:gd name="T5" fmla="*/ 674 h 1719"/>
                <a:gd name="T6" fmla="*/ 2045 w 2089"/>
                <a:gd name="T7" fmla="*/ 596 h 1719"/>
                <a:gd name="T8" fmla="*/ 2077 w 2089"/>
                <a:gd name="T9" fmla="*/ 508 h 1719"/>
                <a:gd name="T10" fmla="*/ 2089 w 2089"/>
                <a:gd name="T11" fmla="*/ 412 h 1719"/>
                <a:gd name="T12" fmla="*/ 2081 w 2089"/>
                <a:gd name="T13" fmla="*/ 328 h 1719"/>
                <a:gd name="T14" fmla="*/ 2039 w 2089"/>
                <a:gd name="T15" fmla="*/ 216 h 1719"/>
                <a:gd name="T16" fmla="*/ 1969 w 2089"/>
                <a:gd name="T17" fmla="*/ 120 h 1719"/>
                <a:gd name="T18" fmla="*/ 1873 w 2089"/>
                <a:gd name="T19" fmla="*/ 50 h 1719"/>
                <a:gd name="T20" fmla="*/ 1760 w 2089"/>
                <a:gd name="T21" fmla="*/ 8 h 1719"/>
                <a:gd name="T22" fmla="*/ 1676 w 2089"/>
                <a:gd name="T23" fmla="*/ 0 h 1719"/>
                <a:gd name="T24" fmla="*/ 1554 w 2089"/>
                <a:gd name="T25" fmla="*/ 18 h 1719"/>
                <a:gd name="T26" fmla="*/ 1446 w 2089"/>
                <a:gd name="T27" fmla="*/ 70 h 1719"/>
                <a:gd name="T28" fmla="*/ 1358 w 2089"/>
                <a:gd name="T29" fmla="*/ 150 h 1719"/>
                <a:gd name="T30" fmla="*/ 1298 w 2089"/>
                <a:gd name="T31" fmla="*/ 252 h 1719"/>
                <a:gd name="T32" fmla="*/ 1266 w 2089"/>
                <a:gd name="T33" fmla="*/ 370 h 1719"/>
                <a:gd name="T34" fmla="*/ 1266 w 2089"/>
                <a:gd name="T35" fmla="*/ 444 h 1719"/>
                <a:gd name="T36" fmla="*/ 1284 w 2089"/>
                <a:gd name="T37" fmla="*/ 538 h 1719"/>
                <a:gd name="T38" fmla="*/ 1324 w 2089"/>
                <a:gd name="T39" fmla="*/ 624 h 1719"/>
                <a:gd name="T40" fmla="*/ 1380 w 2089"/>
                <a:gd name="T41" fmla="*/ 696 h 1719"/>
                <a:gd name="T42" fmla="*/ 1452 w 2089"/>
                <a:gd name="T43" fmla="*/ 754 h 1719"/>
                <a:gd name="T44" fmla="*/ 1536 w 2089"/>
                <a:gd name="T45" fmla="*/ 796 h 1719"/>
                <a:gd name="T46" fmla="*/ 0 w 2089"/>
                <a:gd name="T47" fmla="*/ 1719 h 1719"/>
                <a:gd name="T48" fmla="*/ 1676 w 2089"/>
                <a:gd name="T49" fmla="*/ 282 h 1719"/>
                <a:gd name="T50" fmla="*/ 1702 w 2089"/>
                <a:gd name="T51" fmla="*/ 286 h 1719"/>
                <a:gd name="T52" fmla="*/ 1738 w 2089"/>
                <a:gd name="T53" fmla="*/ 298 h 1719"/>
                <a:gd name="T54" fmla="*/ 1784 w 2089"/>
                <a:gd name="T55" fmla="*/ 340 h 1719"/>
                <a:gd name="T56" fmla="*/ 1800 w 2089"/>
                <a:gd name="T57" fmla="*/ 374 h 1719"/>
                <a:gd name="T58" fmla="*/ 1806 w 2089"/>
                <a:gd name="T59" fmla="*/ 412 h 1719"/>
                <a:gd name="T60" fmla="*/ 1804 w 2089"/>
                <a:gd name="T61" fmla="*/ 438 h 1719"/>
                <a:gd name="T62" fmla="*/ 1790 w 2089"/>
                <a:gd name="T63" fmla="*/ 474 h 1719"/>
                <a:gd name="T64" fmla="*/ 1748 w 2089"/>
                <a:gd name="T65" fmla="*/ 518 h 1719"/>
                <a:gd name="T66" fmla="*/ 1714 w 2089"/>
                <a:gd name="T67" fmla="*/ 534 h 1719"/>
                <a:gd name="T68" fmla="*/ 1676 w 2089"/>
                <a:gd name="T69" fmla="*/ 540 h 1719"/>
                <a:gd name="T70" fmla="*/ 1650 w 2089"/>
                <a:gd name="T71" fmla="*/ 538 h 1719"/>
                <a:gd name="T72" fmla="*/ 1616 w 2089"/>
                <a:gd name="T73" fmla="*/ 526 h 1719"/>
                <a:gd name="T74" fmla="*/ 1570 w 2089"/>
                <a:gd name="T75" fmla="*/ 484 h 1719"/>
                <a:gd name="T76" fmla="*/ 1554 w 2089"/>
                <a:gd name="T77" fmla="*/ 450 h 1719"/>
                <a:gd name="T78" fmla="*/ 1548 w 2089"/>
                <a:gd name="T79" fmla="*/ 412 h 1719"/>
                <a:gd name="T80" fmla="*/ 1550 w 2089"/>
                <a:gd name="T81" fmla="*/ 386 h 1719"/>
                <a:gd name="T82" fmla="*/ 1564 w 2089"/>
                <a:gd name="T83" fmla="*/ 350 h 1719"/>
                <a:gd name="T84" fmla="*/ 1604 w 2089"/>
                <a:gd name="T85" fmla="*/ 304 h 1719"/>
                <a:gd name="T86" fmla="*/ 1638 w 2089"/>
                <a:gd name="T87" fmla="*/ 288 h 1719"/>
                <a:gd name="T88" fmla="*/ 1676 w 2089"/>
                <a:gd name="T89" fmla="*/ 282 h 1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089" h="1719">
                  <a:moveTo>
                    <a:pt x="1818" y="796"/>
                  </a:moveTo>
                  <a:lnTo>
                    <a:pt x="1818" y="796"/>
                  </a:lnTo>
                  <a:lnTo>
                    <a:pt x="1846" y="784"/>
                  </a:lnTo>
                  <a:lnTo>
                    <a:pt x="1875" y="770"/>
                  </a:lnTo>
                  <a:lnTo>
                    <a:pt x="1903" y="754"/>
                  </a:lnTo>
                  <a:lnTo>
                    <a:pt x="1927" y="738"/>
                  </a:lnTo>
                  <a:lnTo>
                    <a:pt x="1951" y="718"/>
                  </a:lnTo>
                  <a:lnTo>
                    <a:pt x="1973" y="696"/>
                  </a:lnTo>
                  <a:lnTo>
                    <a:pt x="1995" y="674"/>
                  </a:lnTo>
                  <a:lnTo>
                    <a:pt x="2013" y="648"/>
                  </a:lnTo>
                  <a:lnTo>
                    <a:pt x="2031" y="624"/>
                  </a:lnTo>
                  <a:lnTo>
                    <a:pt x="2045" y="596"/>
                  </a:lnTo>
                  <a:lnTo>
                    <a:pt x="2059" y="568"/>
                  </a:lnTo>
                  <a:lnTo>
                    <a:pt x="2069" y="538"/>
                  </a:lnTo>
                  <a:lnTo>
                    <a:pt x="2077" y="508"/>
                  </a:lnTo>
                  <a:lnTo>
                    <a:pt x="2085" y="476"/>
                  </a:lnTo>
                  <a:lnTo>
                    <a:pt x="2087" y="444"/>
                  </a:lnTo>
                  <a:lnTo>
                    <a:pt x="2089" y="412"/>
                  </a:lnTo>
                  <a:lnTo>
                    <a:pt x="2089" y="412"/>
                  </a:lnTo>
                  <a:lnTo>
                    <a:pt x="2087" y="370"/>
                  </a:lnTo>
                  <a:lnTo>
                    <a:pt x="2081" y="328"/>
                  </a:lnTo>
                  <a:lnTo>
                    <a:pt x="2071" y="290"/>
                  </a:lnTo>
                  <a:lnTo>
                    <a:pt x="2057" y="252"/>
                  </a:lnTo>
                  <a:lnTo>
                    <a:pt x="2039" y="216"/>
                  </a:lnTo>
                  <a:lnTo>
                    <a:pt x="2019" y="182"/>
                  </a:lnTo>
                  <a:lnTo>
                    <a:pt x="1995" y="150"/>
                  </a:lnTo>
                  <a:lnTo>
                    <a:pt x="1969" y="120"/>
                  </a:lnTo>
                  <a:lnTo>
                    <a:pt x="1939" y="94"/>
                  </a:lnTo>
                  <a:lnTo>
                    <a:pt x="1907" y="70"/>
                  </a:lnTo>
                  <a:lnTo>
                    <a:pt x="1873" y="50"/>
                  </a:lnTo>
                  <a:lnTo>
                    <a:pt x="1836" y="32"/>
                  </a:lnTo>
                  <a:lnTo>
                    <a:pt x="1798" y="18"/>
                  </a:lnTo>
                  <a:lnTo>
                    <a:pt x="1760" y="8"/>
                  </a:lnTo>
                  <a:lnTo>
                    <a:pt x="1718" y="2"/>
                  </a:lnTo>
                  <a:lnTo>
                    <a:pt x="1676" y="0"/>
                  </a:lnTo>
                  <a:lnTo>
                    <a:pt x="1676" y="0"/>
                  </a:lnTo>
                  <a:lnTo>
                    <a:pt x="1634" y="2"/>
                  </a:lnTo>
                  <a:lnTo>
                    <a:pt x="1594" y="8"/>
                  </a:lnTo>
                  <a:lnTo>
                    <a:pt x="1554" y="18"/>
                  </a:lnTo>
                  <a:lnTo>
                    <a:pt x="1516" y="32"/>
                  </a:lnTo>
                  <a:lnTo>
                    <a:pt x="1480" y="50"/>
                  </a:lnTo>
                  <a:lnTo>
                    <a:pt x="1446" y="70"/>
                  </a:lnTo>
                  <a:lnTo>
                    <a:pt x="1414" y="94"/>
                  </a:lnTo>
                  <a:lnTo>
                    <a:pt x="1386" y="120"/>
                  </a:lnTo>
                  <a:lnTo>
                    <a:pt x="1358" y="150"/>
                  </a:lnTo>
                  <a:lnTo>
                    <a:pt x="1336" y="182"/>
                  </a:lnTo>
                  <a:lnTo>
                    <a:pt x="1314" y="216"/>
                  </a:lnTo>
                  <a:lnTo>
                    <a:pt x="1298" y="252"/>
                  </a:lnTo>
                  <a:lnTo>
                    <a:pt x="1284" y="290"/>
                  </a:lnTo>
                  <a:lnTo>
                    <a:pt x="1274" y="328"/>
                  </a:lnTo>
                  <a:lnTo>
                    <a:pt x="1266" y="370"/>
                  </a:lnTo>
                  <a:lnTo>
                    <a:pt x="1264" y="412"/>
                  </a:lnTo>
                  <a:lnTo>
                    <a:pt x="1264" y="412"/>
                  </a:lnTo>
                  <a:lnTo>
                    <a:pt x="1266" y="444"/>
                  </a:lnTo>
                  <a:lnTo>
                    <a:pt x="1270" y="476"/>
                  </a:lnTo>
                  <a:lnTo>
                    <a:pt x="1276" y="508"/>
                  </a:lnTo>
                  <a:lnTo>
                    <a:pt x="1284" y="538"/>
                  </a:lnTo>
                  <a:lnTo>
                    <a:pt x="1296" y="568"/>
                  </a:lnTo>
                  <a:lnTo>
                    <a:pt x="1308" y="596"/>
                  </a:lnTo>
                  <a:lnTo>
                    <a:pt x="1324" y="624"/>
                  </a:lnTo>
                  <a:lnTo>
                    <a:pt x="1342" y="648"/>
                  </a:lnTo>
                  <a:lnTo>
                    <a:pt x="1360" y="674"/>
                  </a:lnTo>
                  <a:lnTo>
                    <a:pt x="1380" y="696"/>
                  </a:lnTo>
                  <a:lnTo>
                    <a:pt x="1402" y="718"/>
                  </a:lnTo>
                  <a:lnTo>
                    <a:pt x="1426" y="738"/>
                  </a:lnTo>
                  <a:lnTo>
                    <a:pt x="1452" y="754"/>
                  </a:lnTo>
                  <a:lnTo>
                    <a:pt x="1478" y="770"/>
                  </a:lnTo>
                  <a:lnTo>
                    <a:pt x="1506" y="784"/>
                  </a:lnTo>
                  <a:lnTo>
                    <a:pt x="1536" y="796"/>
                  </a:lnTo>
                  <a:lnTo>
                    <a:pt x="1536" y="1436"/>
                  </a:lnTo>
                  <a:lnTo>
                    <a:pt x="0" y="1436"/>
                  </a:lnTo>
                  <a:lnTo>
                    <a:pt x="0" y="1719"/>
                  </a:lnTo>
                  <a:lnTo>
                    <a:pt x="1818" y="1719"/>
                  </a:lnTo>
                  <a:lnTo>
                    <a:pt x="1818" y="796"/>
                  </a:lnTo>
                  <a:close/>
                  <a:moveTo>
                    <a:pt x="1676" y="282"/>
                  </a:moveTo>
                  <a:lnTo>
                    <a:pt x="1676" y="282"/>
                  </a:lnTo>
                  <a:lnTo>
                    <a:pt x="1690" y="284"/>
                  </a:lnTo>
                  <a:lnTo>
                    <a:pt x="1702" y="286"/>
                  </a:lnTo>
                  <a:lnTo>
                    <a:pt x="1714" y="288"/>
                  </a:lnTo>
                  <a:lnTo>
                    <a:pt x="1726" y="292"/>
                  </a:lnTo>
                  <a:lnTo>
                    <a:pt x="1738" y="298"/>
                  </a:lnTo>
                  <a:lnTo>
                    <a:pt x="1748" y="304"/>
                  </a:lnTo>
                  <a:lnTo>
                    <a:pt x="1768" y="320"/>
                  </a:lnTo>
                  <a:lnTo>
                    <a:pt x="1784" y="340"/>
                  </a:lnTo>
                  <a:lnTo>
                    <a:pt x="1790" y="350"/>
                  </a:lnTo>
                  <a:lnTo>
                    <a:pt x="1796" y="362"/>
                  </a:lnTo>
                  <a:lnTo>
                    <a:pt x="1800" y="374"/>
                  </a:lnTo>
                  <a:lnTo>
                    <a:pt x="1804" y="386"/>
                  </a:lnTo>
                  <a:lnTo>
                    <a:pt x="1806" y="398"/>
                  </a:lnTo>
                  <a:lnTo>
                    <a:pt x="1806" y="412"/>
                  </a:lnTo>
                  <a:lnTo>
                    <a:pt x="1806" y="412"/>
                  </a:lnTo>
                  <a:lnTo>
                    <a:pt x="1806" y="424"/>
                  </a:lnTo>
                  <a:lnTo>
                    <a:pt x="1804" y="438"/>
                  </a:lnTo>
                  <a:lnTo>
                    <a:pt x="1800" y="450"/>
                  </a:lnTo>
                  <a:lnTo>
                    <a:pt x="1796" y="462"/>
                  </a:lnTo>
                  <a:lnTo>
                    <a:pt x="1790" y="474"/>
                  </a:lnTo>
                  <a:lnTo>
                    <a:pt x="1784" y="484"/>
                  </a:lnTo>
                  <a:lnTo>
                    <a:pt x="1768" y="502"/>
                  </a:lnTo>
                  <a:lnTo>
                    <a:pt x="1748" y="518"/>
                  </a:lnTo>
                  <a:lnTo>
                    <a:pt x="1738" y="526"/>
                  </a:lnTo>
                  <a:lnTo>
                    <a:pt x="1726" y="530"/>
                  </a:lnTo>
                  <a:lnTo>
                    <a:pt x="1714" y="534"/>
                  </a:lnTo>
                  <a:lnTo>
                    <a:pt x="1702" y="538"/>
                  </a:lnTo>
                  <a:lnTo>
                    <a:pt x="1690" y="540"/>
                  </a:lnTo>
                  <a:lnTo>
                    <a:pt x="1676" y="540"/>
                  </a:lnTo>
                  <a:lnTo>
                    <a:pt x="1676" y="540"/>
                  </a:lnTo>
                  <a:lnTo>
                    <a:pt x="1664" y="540"/>
                  </a:lnTo>
                  <a:lnTo>
                    <a:pt x="1650" y="538"/>
                  </a:lnTo>
                  <a:lnTo>
                    <a:pt x="1638" y="534"/>
                  </a:lnTo>
                  <a:lnTo>
                    <a:pt x="1626" y="530"/>
                  </a:lnTo>
                  <a:lnTo>
                    <a:pt x="1616" y="526"/>
                  </a:lnTo>
                  <a:lnTo>
                    <a:pt x="1604" y="518"/>
                  </a:lnTo>
                  <a:lnTo>
                    <a:pt x="1586" y="502"/>
                  </a:lnTo>
                  <a:lnTo>
                    <a:pt x="1570" y="484"/>
                  </a:lnTo>
                  <a:lnTo>
                    <a:pt x="1564" y="474"/>
                  </a:lnTo>
                  <a:lnTo>
                    <a:pt x="1558" y="462"/>
                  </a:lnTo>
                  <a:lnTo>
                    <a:pt x="1554" y="450"/>
                  </a:lnTo>
                  <a:lnTo>
                    <a:pt x="1550" y="438"/>
                  </a:lnTo>
                  <a:lnTo>
                    <a:pt x="1548" y="424"/>
                  </a:lnTo>
                  <a:lnTo>
                    <a:pt x="1548" y="412"/>
                  </a:lnTo>
                  <a:lnTo>
                    <a:pt x="1548" y="412"/>
                  </a:lnTo>
                  <a:lnTo>
                    <a:pt x="1548" y="398"/>
                  </a:lnTo>
                  <a:lnTo>
                    <a:pt x="1550" y="386"/>
                  </a:lnTo>
                  <a:lnTo>
                    <a:pt x="1554" y="374"/>
                  </a:lnTo>
                  <a:lnTo>
                    <a:pt x="1558" y="362"/>
                  </a:lnTo>
                  <a:lnTo>
                    <a:pt x="1564" y="350"/>
                  </a:lnTo>
                  <a:lnTo>
                    <a:pt x="1570" y="340"/>
                  </a:lnTo>
                  <a:lnTo>
                    <a:pt x="1586" y="320"/>
                  </a:lnTo>
                  <a:lnTo>
                    <a:pt x="1604" y="304"/>
                  </a:lnTo>
                  <a:lnTo>
                    <a:pt x="1616" y="298"/>
                  </a:lnTo>
                  <a:lnTo>
                    <a:pt x="1626" y="292"/>
                  </a:lnTo>
                  <a:lnTo>
                    <a:pt x="1638" y="288"/>
                  </a:lnTo>
                  <a:lnTo>
                    <a:pt x="1650" y="286"/>
                  </a:lnTo>
                  <a:lnTo>
                    <a:pt x="1664" y="284"/>
                  </a:lnTo>
                  <a:lnTo>
                    <a:pt x="1676" y="282"/>
                  </a:lnTo>
                  <a:lnTo>
                    <a:pt x="1676" y="2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3" name="Freeform 9"/>
            <p:cNvSpPr>
              <a:spLocks noEditPoints="1"/>
            </p:cNvSpPr>
            <p:nvPr/>
          </p:nvSpPr>
          <p:spPr bwMode="auto">
            <a:xfrm>
              <a:off x="928049" y="2570863"/>
              <a:ext cx="311054" cy="164382"/>
            </a:xfrm>
            <a:custGeom>
              <a:avLst/>
              <a:gdLst>
                <a:gd name="T0" fmla="*/ 2409 w 2863"/>
                <a:gd name="T1" fmla="*/ 2 h 1513"/>
                <a:gd name="T2" fmla="*/ 2291 w 2863"/>
                <a:gd name="T3" fmla="*/ 32 h 1513"/>
                <a:gd name="T4" fmla="*/ 2191 w 2863"/>
                <a:gd name="T5" fmla="*/ 94 h 1513"/>
                <a:gd name="T6" fmla="*/ 2111 w 2863"/>
                <a:gd name="T7" fmla="*/ 182 h 1513"/>
                <a:gd name="T8" fmla="*/ 2059 w 2863"/>
                <a:gd name="T9" fmla="*/ 290 h 1513"/>
                <a:gd name="T10" fmla="*/ 2041 w 2863"/>
                <a:gd name="T11" fmla="*/ 412 h 1513"/>
                <a:gd name="T12" fmla="*/ 2045 w 2863"/>
                <a:gd name="T13" fmla="*/ 474 h 1513"/>
                <a:gd name="T14" fmla="*/ 2069 w 2863"/>
                <a:gd name="T15" fmla="*/ 560 h 1513"/>
                <a:gd name="T16" fmla="*/ 2109 w 2863"/>
                <a:gd name="T17" fmla="*/ 641 h 1513"/>
                <a:gd name="T18" fmla="*/ 2165 w 2863"/>
                <a:gd name="T19" fmla="*/ 707 h 1513"/>
                <a:gd name="T20" fmla="*/ 2235 w 2863"/>
                <a:gd name="T21" fmla="*/ 761 h 1513"/>
                <a:gd name="T22" fmla="*/ 2287 w 2863"/>
                <a:gd name="T23" fmla="*/ 1229 h 1513"/>
                <a:gd name="T24" fmla="*/ 2569 w 2863"/>
                <a:gd name="T25" fmla="*/ 1513 h 1513"/>
                <a:gd name="T26" fmla="*/ 2601 w 2863"/>
                <a:gd name="T27" fmla="*/ 795 h 1513"/>
                <a:gd name="T28" fmla="*/ 2687 w 2863"/>
                <a:gd name="T29" fmla="*/ 749 h 1513"/>
                <a:gd name="T30" fmla="*/ 2759 w 2863"/>
                <a:gd name="T31" fmla="*/ 685 h 1513"/>
                <a:gd name="T32" fmla="*/ 2815 w 2863"/>
                <a:gd name="T33" fmla="*/ 605 h 1513"/>
                <a:gd name="T34" fmla="*/ 2851 w 2863"/>
                <a:gd name="T35" fmla="*/ 512 h 1513"/>
                <a:gd name="T36" fmla="*/ 2863 w 2863"/>
                <a:gd name="T37" fmla="*/ 412 h 1513"/>
                <a:gd name="T38" fmla="*/ 2855 w 2863"/>
                <a:gd name="T39" fmla="*/ 328 h 1513"/>
                <a:gd name="T40" fmla="*/ 2813 w 2863"/>
                <a:gd name="T41" fmla="*/ 216 h 1513"/>
                <a:gd name="T42" fmla="*/ 2743 w 2863"/>
                <a:gd name="T43" fmla="*/ 120 h 1513"/>
                <a:gd name="T44" fmla="*/ 2649 w 2863"/>
                <a:gd name="T45" fmla="*/ 50 h 1513"/>
                <a:gd name="T46" fmla="*/ 2535 w 2863"/>
                <a:gd name="T47" fmla="*/ 8 h 1513"/>
                <a:gd name="T48" fmla="*/ 2451 w 2863"/>
                <a:gd name="T49" fmla="*/ 0 h 1513"/>
                <a:gd name="T50" fmla="*/ 2439 w 2863"/>
                <a:gd name="T51" fmla="*/ 540 h 1513"/>
                <a:gd name="T52" fmla="*/ 2401 w 2863"/>
                <a:gd name="T53" fmla="*/ 530 h 1513"/>
                <a:gd name="T54" fmla="*/ 2361 w 2863"/>
                <a:gd name="T55" fmla="*/ 504 h 1513"/>
                <a:gd name="T56" fmla="*/ 2333 w 2863"/>
                <a:gd name="T57" fmla="*/ 462 h 1513"/>
                <a:gd name="T58" fmla="*/ 2323 w 2863"/>
                <a:gd name="T59" fmla="*/ 424 h 1513"/>
                <a:gd name="T60" fmla="*/ 2323 w 2863"/>
                <a:gd name="T61" fmla="*/ 398 h 1513"/>
                <a:gd name="T62" fmla="*/ 2333 w 2863"/>
                <a:gd name="T63" fmla="*/ 362 h 1513"/>
                <a:gd name="T64" fmla="*/ 2361 w 2863"/>
                <a:gd name="T65" fmla="*/ 320 h 1513"/>
                <a:gd name="T66" fmla="*/ 2401 w 2863"/>
                <a:gd name="T67" fmla="*/ 292 h 1513"/>
                <a:gd name="T68" fmla="*/ 2439 w 2863"/>
                <a:gd name="T69" fmla="*/ 284 h 1513"/>
                <a:gd name="T70" fmla="*/ 2465 w 2863"/>
                <a:gd name="T71" fmla="*/ 284 h 1513"/>
                <a:gd name="T72" fmla="*/ 2503 w 2863"/>
                <a:gd name="T73" fmla="*/ 292 h 1513"/>
                <a:gd name="T74" fmla="*/ 2543 w 2863"/>
                <a:gd name="T75" fmla="*/ 320 h 1513"/>
                <a:gd name="T76" fmla="*/ 2571 w 2863"/>
                <a:gd name="T77" fmla="*/ 362 h 1513"/>
                <a:gd name="T78" fmla="*/ 2581 w 2863"/>
                <a:gd name="T79" fmla="*/ 398 h 1513"/>
                <a:gd name="T80" fmla="*/ 2581 w 2863"/>
                <a:gd name="T81" fmla="*/ 424 h 1513"/>
                <a:gd name="T82" fmla="*/ 2571 w 2863"/>
                <a:gd name="T83" fmla="*/ 462 h 1513"/>
                <a:gd name="T84" fmla="*/ 2543 w 2863"/>
                <a:gd name="T85" fmla="*/ 504 h 1513"/>
                <a:gd name="T86" fmla="*/ 2503 w 2863"/>
                <a:gd name="T87" fmla="*/ 530 h 1513"/>
                <a:gd name="T88" fmla="*/ 2465 w 2863"/>
                <a:gd name="T89" fmla="*/ 540 h 15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863" h="1513">
                  <a:moveTo>
                    <a:pt x="2451" y="0"/>
                  </a:moveTo>
                  <a:lnTo>
                    <a:pt x="2451" y="0"/>
                  </a:lnTo>
                  <a:lnTo>
                    <a:pt x="2409" y="2"/>
                  </a:lnTo>
                  <a:lnTo>
                    <a:pt x="2369" y="8"/>
                  </a:lnTo>
                  <a:lnTo>
                    <a:pt x="2329" y="18"/>
                  </a:lnTo>
                  <a:lnTo>
                    <a:pt x="2291" y="32"/>
                  </a:lnTo>
                  <a:lnTo>
                    <a:pt x="2255" y="50"/>
                  </a:lnTo>
                  <a:lnTo>
                    <a:pt x="2221" y="70"/>
                  </a:lnTo>
                  <a:lnTo>
                    <a:pt x="2191" y="94"/>
                  </a:lnTo>
                  <a:lnTo>
                    <a:pt x="2161" y="120"/>
                  </a:lnTo>
                  <a:lnTo>
                    <a:pt x="2135" y="150"/>
                  </a:lnTo>
                  <a:lnTo>
                    <a:pt x="2111" y="182"/>
                  </a:lnTo>
                  <a:lnTo>
                    <a:pt x="2091" y="216"/>
                  </a:lnTo>
                  <a:lnTo>
                    <a:pt x="2073" y="252"/>
                  </a:lnTo>
                  <a:lnTo>
                    <a:pt x="2059" y="290"/>
                  </a:lnTo>
                  <a:lnTo>
                    <a:pt x="2049" y="328"/>
                  </a:lnTo>
                  <a:lnTo>
                    <a:pt x="2043" y="370"/>
                  </a:lnTo>
                  <a:lnTo>
                    <a:pt x="2041" y="412"/>
                  </a:lnTo>
                  <a:lnTo>
                    <a:pt x="2041" y="412"/>
                  </a:lnTo>
                  <a:lnTo>
                    <a:pt x="2041" y="442"/>
                  </a:lnTo>
                  <a:lnTo>
                    <a:pt x="2045" y="474"/>
                  </a:lnTo>
                  <a:lnTo>
                    <a:pt x="2051" y="504"/>
                  </a:lnTo>
                  <a:lnTo>
                    <a:pt x="2059" y="532"/>
                  </a:lnTo>
                  <a:lnTo>
                    <a:pt x="2069" y="560"/>
                  </a:lnTo>
                  <a:lnTo>
                    <a:pt x="2081" y="589"/>
                  </a:lnTo>
                  <a:lnTo>
                    <a:pt x="2093" y="615"/>
                  </a:lnTo>
                  <a:lnTo>
                    <a:pt x="2109" y="641"/>
                  </a:lnTo>
                  <a:lnTo>
                    <a:pt x="2127" y="663"/>
                  </a:lnTo>
                  <a:lnTo>
                    <a:pt x="2145" y="687"/>
                  </a:lnTo>
                  <a:lnTo>
                    <a:pt x="2165" y="707"/>
                  </a:lnTo>
                  <a:lnTo>
                    <a:pt x="2187" y="727"/>
                  </a:lnTo>
                  <a:lnTo>
                    <a:pt x="2211" y="745"/>
                  </a:lnTo>
                  <a:lnTo>
                    <a:pt x="2235" y="761"/>
                  </a:lnTo>
                  <a:lnTo>
                    <a:pt x="2261" y="777"/>
                  </a:lnTo>
                  <a:lnTo>
                    <a:pt x="2287" y="789"/>
                  </a:lnTo>
                  <a:lnTo>
                    <a:pt x="2287" y="1229"/>
                  </a:lnTo>
                  <a:lnTo>
                    <a:pt x="0" y="1229"/>
                  </a:lnTo>
                  <a:lnTo>
                    <a:pt x="0" y="1513"/>
                  </a:lnTo>
                  <a:lnTo>
                    <a:pt x="2569" y="1513"/>
                  </a:lnTo>
                  <a:lnTo>
                    <a:pt x="2569" y="805"/>
                  </a:lnTo>
                  <a:lnTo>
                    <a:pt x="2569" y="805"/>
                  </a:lnTo>
                  <a:lnTo>
                    <a:pt x="2601" y="795"/>
                  </a:lnTo>
                  <a:lnTo>
                    <a:pt x="2631" y="781"/>
                  </a:lnTo>
                  <a:lnTo>
                    <a:pt x="2659" y="767"/>
                  </a:lnTo>
                  <a:lnTo>
                    <a:pt x="2687" y="749"/>
                  </a:lnTo>
                  <a:lnTo>
                    <a:pt x="2713" y="729"/>
                  </a:lnTo>
                  <a:lnTo>
                    <a:pt x="2737" y="707"/>
                  </a:lnTo>
                  <a:lnTo>
                    <a:pt x="2759" y="685"/>
                  </a:lnTo>
                  <a:lnTo>
                    <a:pt x="2781" y="659"/>
                  </a:lnTo>
                  <a:lnTo>
                    <a:pt x="2799" y="633"/>
                  </a:lnTo>
                  <a:lnTo>
                    <a:pt x="2815" y="605"/>
                  </a:lnTo>
                  <a:lnTo>
                    <a:pt x="2829" y="574"/>
                  </a:lnTo>
                  <a:lnTo>
                    <a:pt x="2841" y="544"/>
                  </a:lnTo>
                  <a:lnTo>
                    <a:pt x="2851" y="512"/>
                  </a:lnTo>
                  <a:lnTo>
                    <a:pt x="2859" y="480"/>
                  </a:lnTo>
                  <a:lnTo>
                    <a:pt x="2863" y="446"/>
                  </a:lnTo>
                  <a:lnTo>
                    <a:pt x="2863" y="412"/>
                  </a:lnTo>
                  <a:lnTo>
                    <a:pt x="2863" y="412"/>
                  </a:lnTo>
                  <a:lnTo>
                    <a:pt x="2861" y="370"/>
                  </a:lnTo>
                  <a:lnTo>
                    <a:pt x="2855" y="328"/>
                  </a:lnTo>
                  <a:lnTo>
                    <a:pt x="2845" y="290"/>
                  </a:lnTo>
                  <a:lnTo>
                    <a:pt x="2831" y="252"/>
                  </a:lnTo>
                  <a:lnTo>
                    <a:pt x="2813" y="216"/>
                  </a:lnTo>
                  <a:lnTo>
                    <a:pt x="2793" y="182"/>
                  </a:lnTo>
                  <a:lnTo>
                    <a:pt x="2769" y="150"/>
                  </a:lnTo>
                  <a:lnTo>
                    <a:pt x="2743" y="120"/>
                  </a:lnTo>
                  <a:lnTo>
                    <a:pt x="2713" y="94"/>
                  </a:lnTo>
                  <a:lnTo>
                    <a:pt x="2683" y="70"/>
                  </a:lnTo>
                  <a:lnTo>
                    <a:pt x="2649" y="50"/>
                  </a:lnTo>
                  <a:lnTo>
                    <a:pt x="2613" y="32"/>
                  </a:lnTo>
                  <a:lnTo>
                    <a:pt x="2575" y="18"/>
                  </a:lnTo>
                  <a:lnTo>
                    <a:pt x="2535" y="8"/>
                  </a:lnTo>
                  <a:lnTo>
                    <a:pt x="2495" y="2"/>
                  </a:lnTo>
                  <a:lnTo>
                    <a:pt x="2451" y="0"/>
                  </a:lnTo>
                  <a:lnTo>
                    <a:pt x="2451" y="0"/>
                  </a:lnTo>
                  <a:close/>
                  <a:moveTo>
                    <a:pt x="2451" y="540"/>
                  </a:moveTo>
                  <a:lnTo>
                    <a:pt x="2451" y="540"/>
                  </a:lnTo>
                  <a:lnTo>
                    <a:pt x="2439" y="540"/>
                  </a:lnTo>
                  <a:lnTo>
                    <a:pt x="2425" y="538"/>
                  </a:lnTo>
                  <a:lnTo>
                    <a:pt x="2413" y="536"/>
                  </a:lnTo>
                  <a:lnTo>
                    <a:pt x="2401" y="530"/>
                  </a:lnTo>
                  <a:lnTo>
                    <a:pt x="2391" y="526"/>
                  </a:lnTo>
                  <a:lnTo>
                    <a:pt x="2379" y="518"/>
                  </a:lnTo>
                  <a:lnTo>
                    <a:pt x="2361" y="504"/>
                  </a:lnTo>
                  <a:lnTo>
                    <a:pt x="2345" y="484"/>
                  </a:lnTo>
                  <a:lnTo>
                    <a:pt x="2339" y="474"/>
                  </a:lnTo>
                  <a:lnTo>
                    <a:pt x="2333" y="462"/>
                  </a:lnTo>
                  <a:lnTo>
                    <a:pt x="2329" y="450"/>
                  </a:lnTo>
                  <a:lnTo>
                    <a:pt x="2325" y="438"/>
                  </a:lnTo>
                  <a:lnTo>
                    <a:pt x="2323" y="424"/>
                  </a:lnTo>
                  <a:lnTo>
                    <a:pt x="2323" y="412"/>
                  </a:lnTo>
                  <a:lnTo>
                    <a:pt x="2323" y="412"/>
                  </a:lnTo>
                  <a:lnTo>
                    <a:pt x="2323" y="398"/>
                  </a:lnTo>
                  <a:lnTo>
                    <a:pt x="2325" y="386"/>
                  </a:lnTo>
                  <a:lnTo>
                    <a:pt x="2329" y="374"/>
                  </a:lnTo>
                  <a:lnTo>
                    <a:pt x="2333" y="362"/>
                  </a:lnTo>
                  <a:lnTo>
                    <a:pt x="2339" y="350"/>
                  </a:lnTo>
                  <a:lnTo>
                    <a:pt x="2345" y="340"/>
                  </a:lnTo>
                  <a:lnTo>
                    <a:pt x="2361" y="320"/>
                  </a:lnTo>
                  <a:lnTo>
                    <a:pt x="2379" y="304"/>
                  </a:lnTo>
                  <a:lnTo>
                    <a:pt x="2391" y="298"/>
                  </a:lnTo>
                  <a:lnTo>
                    <a:pt x="2401" y="292"/>
                  </a:lnTo>
                  <a:lnTo>
                    <a:pt x="2413" y="288"/>
                  </a:lnTo>
                  <a:lnTo>
                    <a:pt x="2425" y="286"/>
                  </a:lnTo>
                  <a:lnTo>
                    <a:pt x="2439" y="284"/>
                  </a:lnTo>
                  <a:lnTo>
                    <a:pt x="2451" y="282"/>
                  </a:lnTo>
                  <a:lnTo>
                    <a:pt x="2451" y="282"/>
                  </a:lnTo>
                  <a:lnTo>
                    <a:pt x="2465" y="284"/>
                  </a:lnTo>
                  <a:lnTo>
                    <a:pt x="2477" y="286"/>
                  </a:lnTo>
                  <a:lnTo>
                    <a:pt x="2491" y="288"/>
                  </a:lnTo>
                  <a:lnTo>
                    <a:pt x="2503" y="292"/>
                  </a:lnTo>
                  <a:lnTo>
                    <a:pt x="2513" y="298"/>
                  </a:lnTo>
                  <a:lnTo>
                    <a:pt x="2525" y="304"/>
                  </a:lnTo>
                  <a:lnTo>
                    <a:pt x="2543" y="320"/>
                  </a:lnTo>
                  <a:lnTo>
                    <a:pt x="2559" y="340"/>
                  </a:lnTo>
                  <a:lnTo>
                    <a:pt x="2565" y="350"/>
                  </a:lnTo>
                  <a:lnTo>
                    <a:pt x="2571" y="362"/>
                  </a:lnTo>
                  <a:lnTo>
                    <a:pt x="2575" y="374"/>
                  </a:lnTo>
                  <a:lnTo>
                    <a:pt x="2579" y="386"/>
                  </a:lnTo>
                  <a:lnTo>
                    <a:pt x="2581" y="398"/>
                  </a:lnTo>
                  <a:lnTo>
                    <a:pt x="2581" y="412"/>
                  </a:lnTo>
                  <a:lnTo>
                    <a:pt x="2581" y="412"/>
                  </a:lnTo>
                  <a:lnTo>
                    <a:pt x="2581" y="424"/>
                  </a:lnTo>
                  <a:lnTo>
                    <a:pt x="2579" y="438"/>
                  </a:lnTo>
                  <a:lnTo>
                    <a:pt x="2575" y="450"/>
                  </a:lnTo>
                  <a:lnTo>
                    <a:pt x="2571" y="462"/>
                  </a:lnTo>
                  <a:lnTo>
                    <a:pt x="2565" y="474"/>
                  </a:lnTo>
                  <a:lnTo>
                    <a:pt x="2559" y="484"/>
                  </a:lnTo>
                  <a:lnTo>
                    <a:pt x="2543" y="504"/>
                  </a:lnTo>
                  <a:lnTo>
                    <a:pt x="2525" y="518"/>
                  </a:lnTo>
                  <a:lnTo>
                    <a:pt x="2513" y="526"/>
                  </a:lnTo>
                  <a:lnTo>
                    <a:pt x="2503" y="530"/>
                  </a:lnTo>
                  <a:lnTo>
                    <a:pt x="2491" y="536"/>
                  </a:lnTo>
                  <a:lnTo>
                    <a:pt x="2477" y="538"/>
                  </a:lnTo>
                  <a:lnTo>
                    <a:pt x="2465" y="540"/>
                  </a:lnTo>
                  <a:lnTo>
                    <a:pt x="2451" y="540"/>
                  </a:lnTo>
                  <a:lnTo>
                    <a:pt x="2451" y="54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151154" y="3969822"/>
            <a:ext cx="658191" cy="658092"/>
            <a:chOff x="4325112" y="2272755"/>
            <a:chExt cx="720108" cy="720000"/>
          </a:xfrm>
          <a:solidFill>
            <a:schemeClr val="accent4">
              <a:lumMod val="75000"/>
            </a:schemeClr>
          </a:solidFill>
        </p:grpSpPr>
        <p:sp>
          <p:nvSpPr>
            <p:cNvPr id="15" name="Freeform 22"/>
            <p:cNvSpPr>
              <a:spLocks noEditPoints="1"/>
            </p:cNvSpPr>
            <p:nvPr/>
          </p:nvSpPr>
          <p:spPr bwMode="auto">
            <a:xfrm>
              <a:off x="4325112" y="2272755"/>
              <a:ext cx="720108" cy="720000"/>
            </a:xfrm>
            <a:custGeom>
              <a:avLst/>
              <a:gdLst>
                <a:gd name="T0" fmla="*/ 0 w 6696"/>
                <a:gd name="T1" fmla="*/ 0 h 6695"/>
                <a:gd name="T2" fmla="*/ 0 w 6696"/>
                <a:gd name="T3" fmla="*/ 6695 h 6695"/>
                <a:gd name="T4" fmla="*/ 6696 w 6696"/>
                <a:gd name="T5" fmla="*/ 6695 h 6695"/>
                <a:gd name="T6" fmla="*/ 6696 w 6696"/>
                <a:gd name="T7" fmla="*/ 0 h 6695"/>
                <a:gd name="T8" fmla="*/ 0 w 6696"/>
                <a:gd name="T9" fmla="*/ 0 h 6695"/>
                <a:gd name="T10" fmla="*/ 6410 w 6696"/>
                <a:gd name="T11" fmla="*/ 6411 h 6695"/>
                <a:gd name="T12" fmla="*/ 284 w 6696"/>
                <a:gd name="T13" fmla="*/ 6411 h 6695"/>
                <a:gd name="T14" fmla="*/ 284 w 6696"/>
                <a:gd name="T15" fmla="*/ 286 h 6695"/>
                <a:gd name="T16" fmla="*/ 6410 w 6696"/>
                <a:gd name="T17" fmla="*/ 286 h 6695"/>
                <a:gd name="T18" fmla="*/ 6410 w 6696"/>
                <a:gd name="T19" fmla="*/ 6411 h 6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96" h="6695">
                  <a:moveTo>
                    <a:pt x="0" y="0"/>
                  </a:moveTo>
                  <a:lnTo>
                    <a:pt x="0" y="6695"/>
                  </a:lnTo>
                  <a:lnTo>
                    <a:pt x="6696" y="6695"/>
                  </a:lnTo>
                  <a:lnTo>
                    <a:pt x="6696" y="0"/>
                  </a:lnTo>
                  <a:lnTo>
                    <a:pt x="0" y="0"/>
                  </a:lnTo>
                  <a:close/>
                  <a:moveTo>
                    <a:pt x="6410" y="6411"/>
                  </a:moveTo>
                  <a:lnTo>
                    <a:pt x="284" y="6411"/>
                  </a:lnTo>
                  <a:lnTo>
                    <a:pt x="284" y="286"/>
                  </a:lnTo>
                  <a:lnTo>
                    <a:pt x="6410" y="286"/>
                  </a:lnTo>
                  <a:lnTo>
                    <a:pt x="6410" y="64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6" name="Freeform 23"/>
            <p:cNvSpPr>
              <a:spLocks noEditPoints="1"/>
            </p:cNvSpPr>
            <p:nvPr/>
          </p:nvSpPr>
          <p:spPr bwMode="auto">
            <a:xfrm>
              <a:off x="4402113" y="2345454"/>
              <a:ext cx="570408" cy="570300"/>
            </a:xfrm>
            <a:custGeom>
              <a:avLst/>
              <a:gdLst>
                <a:gd name="T0" fmla="*/ 2244 w 5304"/>
                <a:gd name="T1" fmla="*/ 3923 h 5303"/>
                <a:gd name="T2" fmla="*/ 2946 w 5304"/>
                <a:gd name="T3" fmla="*/ 4147 h 5303"/>
                <a:gd name="T4" fmla="*/ 3570 w 5304"/>
                <a:gd name="T5" fmla="*/ 4137 h 5303"/>
                <a:gd name="T6" fmla="*/ 3958 w 5304"/>
                <a:gd name="T7" fmla="*/ 4031 h 5303"/>
                <a:gd name="T8" fmla="*/ 4324 w 5304"/>
                <a:gd name="T9" fmla="*/ 3851 h 5303"/>
                <a:gd name="T10" fmla="*/ 4656 w 5304"/>
                <a:gd name="T11" fmla="*/ 3593 h 5303"/>
                <a:gd name="T12" fmla="*/ 4896 w 5304"/>
                <a:gd name="T13" fmla="*/ 3321 h 5303"/>
                <a:gd name="T14" fmla="*/ 5106 w 5304"/>
                <a:gd name="T15" fmla="*/ 2973 h 5303"/>
                <a:gd name="T16" fmla="*/ 5242 w 5304"/>
                <a:gd name="T17" fmla="*/ 2592 h 5303"/>
                <a:gd name="T18" fmla="*/ 5302 w 5304"/>
                <a:gd name="T19" fmla="*/ 2188 h 5303"/>
                <a:gd name="T20" fmla="*/ 5290 w 5304"/>
                <a:gd name="T21" fmla="*/ 1824 h 5303"/>
                <a:gd name="T22" fmla="*/ 5200 w 5304"/>
                <a:gd name="T23" fmla="*/ 1428 h 5303"/>
                <a:gd name="T24" fmla="*/ 5036 w 5304"/>
                <a:gd name="T25" fmla="*/ 1058 h 5303"/>
                <a:gd name="T26" fmla="*/ 4800 w 5304"/>
                <a:gd name="T27" fmla="*/ 724 h 5303"/>
                <a:gd name="T28" fmla="*/ 4540 w 5304"/>
                <a:gd name="T29" fmla="*/ 470 h 5303"/>
                <a:gd name="T30" fmla="*/ 4202 w 5304"/>
                <a:gd name="T31" fmla="*/ 244 h 5303"/>
                <a:gd name="T32" fmla="*/ 3828 w 5304"/>
                <a:gd name="T33" fmla="*/ 88 h 5303"/>
                <a:gd name="T34" fmla="*/ 3428 w 5304"/>
                <a:gd name="T35" fmla="*/ 10 h 5303"/>
                <a:gd name="T36" fmla="*/ 3066 w 5304"/>
                <a:gd name="T37" fmla="*/ 4 h 5303"/>
                <a:gd name="T38" fmla="*/ 2662 w 5304"/>
                <a:gd name="T39" fmla="*/ 74 h 5303"/>
                <a:gd name="T40" fmla="*/ 2284 w 5304"/>
                <a:gd name="T41" fmla="*/ 220 h 5303"/>
                <a:gd name="T42" fmla="*/ 1940 w 5304"/>
                <a:gd name="T43" fmla="*/ 438 h 5303"/>
                <a:gd name="T44" fmla="*/ 1676 w 5304"/>
                <a:gd name="T45" fmla="*/ 684 h 5303"/>
                <a:gd name="T46" fmla="*/ 1432 w 5304"/>
                <a:gd name="T47" fmla="*/ 1014 h 5303"/>
                <a:gd name="T48" fmla="*/ 1258 w 5304"/>
                <a:gd name="T49" fmla="*/ 1380 h 5303"/>
                <a:gd name="T50" fmla="*/ 1160 w 5304"/>
                <a:gd name="T51" fmla="*/ 1774 h 5303"/>
                <a:gd name="T52" fmla="*/ 1138 w 5304"/>
                <a:gd name="T53" fmla="*/ 2178 h 5303"/>
                <a:gd name="T54" fmla="*/ 1304 w 5304"/>
                <a:gd name="T55" fmla="*/ 2901 h 5303"/>
                <a:gd name="T56" fmla="*/ 0 w 5304"/>
                <a:gd name="T57" fmla="*/ 5101 h 5303"/>
                <a:gd name="T58" fmla="*/ 2842 w 5304"/>
                <a:gd name="T59" fmla="*/ 2963 h 5303"/>
                <a:gd name="T60" fmla="*/ 3016 w 5304"/>
                <a:gd name="T61" fmla="*/ 3081 h 5303"/>
                <a:gd name="T62" fmla="*/ 3220 w 5304"/>
                <a:gd name="T63" fmla="*/ 3123 h 5303"/>
                <a:gd name="T64" fmla="*/ 3352 w 5304"/>
                <a:gd name="T65" fmla="*/ 3107 h 5303"/>
                <a:gd name="T66" fmla="*/ 3540 w 5304"/>
                <a:gd name="T67" fmla="*/ 3015 h 5303"/>
                <a:gd name="T68" fmla="*/ 4492 w 5304"/>
                <a:gd name="T69" fmla="*/ 3353 h 5303"/>
                <a:gd name="T70" fmla="*/ 3978 w 5304"/>
                <a:gd name="T71" fmla="*/ 3713 h 5303"/>
                <a:gd name="T72" fmla="*/ 3308 w 5304"/>
                <a:gd name="T73" fmla="*/ 3877 h 5303"/>
                <a:gd name="T74" fmla="*/ 2626 w 5304"/>
                <a:gd name="T75" fmla="*/ 3779 h 5303"/>
                <a:gd name="T76" fmla="*/ 2016 w 5304"/>
                <a:gd name="T77" fmla="*/ 3417 h 5303"/>
                <a:gd name="T78" fmla="*/ 2224 w 5304"/>
                <a:gd name="T79" fmla="*/ 586 h 5303"/>
                <a:gd name="T80" fmla="*/ 2868 w 5304"/>
                <a:gd name="T81" fmla="*/ 320 h 5303"/>
                <a:gd name="T82" fmla="*/ 3488 w 5304"/>
                <a:gd name="T83" fmla="*/ 304 h 5303"/>
                <a:gd name="T84" fmla="*/ 4144 w 5304"/>
                <a:gd name="T85" fmla="*/ 538 h 5303"/>
                <a:gd name="T86" fmla="*/ 4612 w 5304"/>
                <a:gd name="T87" fmla="*/ 944 h 5303"/>
                <a:gd name="T88" fmla="*/ 4942 w 5304"/>
                <a:gd name="T89" fmla="*/ 1560 h 5303"/>
                <a:gd name="T90" fmla="*/ 5018 w 5304"/>
                <a:gd name="T91" fmla="*/ 2142 h 5303"/>
                <a:gd name="T92" fmla="*/ 4942 w 5304"/>
                <a:gd name="T93" fmla="*/ 2606 h 5303"/>
                <a:gd name="T94" fmla="*/ 3740 w 5304"/>
                <a:gd name="T95" fmla="*/ 2634 h 5303"/>
                <a:gd name="T96" fmla="*/ 3606 w 5304"/>
                <a:gd name="T97" fmla="*/ 2624 h 5303"/>
                <a:gd name="T98" fmla="*/ 3468 w 5304"/>
                <a:gd name="T99" fmla="*/ 2689 h 5303"/>
                <a:gd name="T100" fmla="*/ 3292 w 5304"/>
                <a:gd name="T101" fmla="*/ 2825 h 5303"/>
                <a:gd name="T102" fmla="*/ 3106 w 5304"/>
                <a:gd name="T103" fmla="*/ 2807 h 5303"/>
                <a:gd name="T104" fmla="*/ 2942 w 5304"/>
                <a:gd name="T105" fmla="*/ 2666 h 5303"/>
                <a:gd name="T106" fmla="*/ 2798 w 5304"/>
                <a:gd name="T107" fmla="*/ 2620 h 5303"/>
                <a:gd name="T108" fmla="*/ 1634 w 5304"/>
                <a:gd name="T109" fmla="*/ 2927 h 5303"/>
                <a:gd name="T110" fmla="*/ 1470 w 5304"/>
                <a:gd name="T111" fmla="*/ 2494 h 5303"/>
                <a:gd name="T112" fmla="*/ 1422 w 5304"/>
                <a:gd name="T113" fmla="*/ 2084 h 5303"/>
                <a:gd name="T114" fmla="*/ 1558 w 5304"/>
                <a:gd name="T115" fmla="*/ 1394 h 5303"/>
                <a:gd name="T116" fmla="*/ 1950 w 5304"/>
                <a:gd name="T117" fmla="*/ 812 h 5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304" h="5303">
                  <a:moveTo>
                    <a:pt x="202" y="5303"/>
                  </a:moveTo>
                  <a:lnTo>
                    <a:pt x="1852" y="3653"/>
                  </a:lnTo>
                  <a:lnTo>
                    <a:pt x="1852" y="3653"/>
                  </a:lnTo>
                  <a:lnTo>
                    <a:pt x="1926" y="3715"/>
                  </a:lnTo>
                  <a:lnTo>
                    <a:pt x="2002" y="3773"/>
                  </a:lnTo>
                  <a:lnTo>
                    <a:pt x="2082" y="3827"/>
                  </a:lnTo>
                  <a:lnTo>
                    <a:pt x="2162" y="3877"/>
                  </a:lnTo>
                  <a:lnTo>
                    <a:pt x="2244" y="3923"/>
                  </a:lnTo>
                  <a:lnTo>
                    <a:pt x="2328" y="3965"/>
                  </a:lnTo>
                  <a:lnTo>
                    <a:pt x="2414" y="4003"/>
                  </a:lnTo>
                  <a:lnTo>
                    <a:pt x="2500" y="4037"/>
                  </a:lnTo>
                  <a:lnTo>
                    <a:pt x="2588" y="4067"/>
                  </a:lnTo>
                  <a:lnTo>
                    <a:pt x="2676" y="4093"/>
                  </a:lnTo>
                  <a:lnTo>
                    <a:pt x="2766" y="4115"/>
                  </a:lnTo>
                  <a:lnTo>
                    <a:pt x="2856" y="4133"/>
                  </a:lnTo>
                  <a:lnTo>
                    <a:pt x="2946" y="4147"/>
                  </a:lnTo>
                  <a:lnTo>
                    <a:pt x="3038" y="4157"/>
                  </a:lnTo>
                  <a:lnTo>
                    <a:pt x="3130" y="4163"/>
                  </a:lnTo>
                  <a:lnTo>
                    <a:pt x="3220" y="4165"/>
                  </a:lnTo>
                  <a:lnTo>
                    <a:pt x="3220" y="4165"/>
                  </a:lnTo>
                  <a:lnTo>
                    <a:pt x="3320" y="4163"/>
                  </a:lnTo>
                  <a:lnTo>
                    <a:pt x="3420" y="4155"/>
                  </a:lnTo>
                  <a:lnTo>
                    <a:pt x="3520" y="4143"/>
                  </a:lnTo>
                  <a:lnTo>
                    <a:pt x="3570" y="4137"/>
                  </a:lnTo>
                  <a:lnTo>
                    <a:pt x="3620" y="4127"/>
                  </a:lnTo>
                  <a:lnTo>
                    <a:pt x="3668" y="4117"/>
                  </a:lnTo>
                  <a:lnTo>
                    <a:pt x="3718" y="4105"/>
                  </a:lnTo>
                  <a:lnTo>
                    <a:pt x="3766" y="4093"/>
                  </a:lnTo>
                  <a:lnTo>
                    <a:pt x="3814" y="4079"/>
                  </a:lnTo>
                  <a:lnTo>
                    <a:pt x="3862" y="4065"/>
                  </a:lnTo>
                  <a:lnTo>
                    <a:pt x="3910" y="4049"/>
                  </a:lnTo>
                  <a:lnTo>
                    <a:pt x="3958" y="4031"/>
                  </a:lnTo>
                  <a:lnTo>
                    <a:pt x="4006" y="4013"/>
                  </a:lnTo>
                  <a:lnTo>
                    <a:pt x="4052" y="3993"/>
                  </a:lnTo>
                  <a:lnTo>
                    <a:pt x="4098" y="3973"/>
                  </a:lnTo>
                  <a:lnTo>
                    <a:pt x="4144" y="3951"/>
                  </a:lnTo>
                  <a:lnTo>
                    <a:pt x="4190" y="3927"/>
                  </a:lnTo>
                  <a:lnTo>
                    <a:pt x="4236" y="3903"/>
                  </a:lnTo>
                  <a:lnTo>
                    <a:pt x="4280" y="3877"/>
                  </a:lnTo>
                  <a:lnTo>
                    <a:pt x="4324" y="3851"/>
                  </a:lnTo>
                  <a:lnTo>
                    <a:pt x="4368" y="3823"/>
                  </a:lnTo>
                  <a:lnTo>
                    <a:pt x="4410" y="3793"/>
                  </a:lnTo>
                  <a:lnTo>
                    <a:pt x="4454" y="3763"/>
                  </a:lnTo>
                  <a:lnTo>
                    <a:pt x="4496" y="3731"/>
                  </a:lnTo>
                  <a:lnTo>
                    <a:pt x="4536" y="3699"/>
                  </a:lnTo>
                  <a:lnTo>
                    <a:pt x="4576" y="3665"/>
                  </a:lnTo>
                  <a:lnTo>
                    <a:pt x="4616" y="3629"/>
                  </a:lnTo>
                  <a:lnTo>
                    <a:pt x="4656" y="3593"/>
                  </a:lnTo>
                  <a:lnTo>
                    <a:pt x="4694" y="3555"/>
                  </a:lnTo>
                  <a:lnTo>
                    <a:pt x="4694" y="3555"/>
                  </a:lnTo>
                  <a:lnTo>
                    <a:pt x="4730" y="3519"/>
                  </a:lnTo>
                  <a:lnTo>
                    <a:pt x="4766" y="3481"/>
                  </a:lnTo>
                  <a:lnTo>
                    <a:pt x="4800" y="3441"/>
                  </a:lnTo>
                  <a:lnTo>
                    <a:pt x="4834" y="3403"/>
                  </a:lnTo>
                  <a:lnTo>
                    <a:pt x="4866" y="3363"/>
                  </a:lnTo>
                  <a:lnTo>
                    <a:pt x="4896" y="3321"/>
                  </a:lnTo>
                  <a:lnTo>
                    <a:pt x="4928" y="3279"/>
                  </a:lnTo>
                  <a:lnTo>
                    <a:pt x="4956" y="3237"/>
                  </a:lnTo>
                  <a:lnTo>
                    <a:pt x="4984" y="3195"/>
                  </a:lnTo>
                  <a:lnTo>
                    <a:pt x="5010" y="3151"/>
                  </a:lnTo>
                  <a:lnTo>
                    <a:pt x="5036" y="3107"/>
                  </a:lnTo>
                  <a:lnTo>
                    <a:pt x="5060" y="3063"/>
                  </a:lnTo>
                  <a:lnTo>
                    <a:pt x="5084" y="3019"/>
                  </a:lnTo>
                  <a:lnTo>
                    <a:pt x="5106" y="2973"/>
                  </a:lnTo>
                  <a:lnTo>
                    <a:pt x="5128" y="2927"/>
                  </a:lnTo>
                  <a:lnTo>
                    <a:pt x="5148" y="2881"/>
                  </a:lnTo>
                  <a:lnTo>
                    <a:pt x="5166" y="2833"/>
                  </a:lnTo>
                  <a:lnTo>
                    <a:pt x="5184" y="2785"/>
                  </a:lnTo>
                  <a:lnTo>
                    <a:pt x="5200" y="2737"/>
                  </a:lnTo>
                  <a:lnTo>
                    <a:pt x="5216" y="2689"/>
                  </a:lnTo>
                  <a:lnTo>
                    <a:pt x="5230" y="2642"/>
                  </a:lnTo>
                  <a:lnTo>
                    <a:pt x="5242" y="2592"/>
                  </a:lnTo>
                  <a:lnTo>
                    <a:pt x="5254" y="2542"/>
                  </a:lnTo>
                  <a:lnTo>
                    <a:pt x="5264" y="2492"/>
                  </a:lnTo>
                  <a:lnTo>
                    <a:pt x="5274" y="2442"/>
                  </a:lnTo>
                  <a:lnTo>
                    <a:pt x="5282" y="2392"/>
                  </a:lnTo>
                  <a:lnTo>
                    <a:pt x="5290" y="2342"/>
                  </a:lnTo>
                  <a:lnTo>
                    <a:pt x="5294" y="2290"/>
                  </a:lnTo>
                  <a:lnTo>
                    <a:pt x="5300" y="2238"/>
                  </a:lnTo>
                  <a:lnTo>
                    <a:pt x="5302" y="2188"/>
                  </a:lnTo>
                  <a:lnTo>
                    <a:pt x="5304" y="2136"/>
                  </a:lnTo>
                  <a:lnTo>
                    <a:pt x="5304" y="2084"/>
                  </a:lnTo>
                  <a:lnTo>
                    <a:pt x="5304" y="2084"/>
                  </a:lnTo>
                  <a:lnTo>
                    <a:pt x="5304" y="2032"/>
                  </a:lnTo>
                  <a:lnTo>
                    <a:pt x="5302" y="1980"/>
                  </a:lnTo>
                  <a:lnTo>
                    <a:pt x="5300" y="1928"/>
                  </a:lnTo>
                  <a:lnTo>
                    <a:pt x="5294" y="1876"/>
                  </a:lnTo>
                  <a:lnTo>
                    <a:pt x="5290" y="1824"/>
                  </a:lnTo>
                  <a:lnTo>
                    <a:pt x="5282" y="1774"/>
                  </a:lnTo>
                  <a:lnTo>
                    <a:pt x="5274" y="1724"/>
                  </a:lnTo>
                  <a:lnTo>
                    <a:pt x="5264" y="1674"/>
                  </a:lnTo>
                  <a:lnTo>
                    <a:pt x="5254" y="1624"/>
                  </a:lnTo>
                  <a:lnTo>
                    <a:pt x="5242" y="1574"/>
                  </a:lnTo>
                  <a:lnTo>
                    <a:pt x="5230" y="1524"/>
                  </a:lnTo>
                  <a:lnTo>
                    <a:pt x="5216" y="1476"/>
                  </a:lnTo>
                  <a:lnTo>
                    <a:pt x="5200" y="1428"/>
                  </a:lnTo>
                  <a:lnTo>
                    <a:pt x="5184" y="1380"/>
                  </a:lnTo>
                  <a:lnTo>
                    <a:pt x="5166" y="1332"/>
                  </a:lnTo>
                  <a:lnTo>
                    <a:pt x="5148" y="1286"/>
                  </a:lnTo>
                  <a:lnTo>
                    <a:pt x="5128" y="1238"/>
                  </a:lnTo>
                  <a:lnTo>
                    <a:pt x="5106" y="1192"/>
                  </a:lnTo>
                  <a:lnTo>
                    <a:pt x="5084" y="1146"/>
                  </a:lnTo>
                  <a:lnTo>
                    <a:pt x="5060" y="1102"/>
                  </a:lnTo>
                  <a:lnTo>
                    <a:pt x="5036" y="1058"/>
                  </a:lnTo>
                  <a:lnTo>
                    <a:pt x="5010" y="1014"/>
                  </a:lnTo>
                  <a:lnTo>
                    <a:pt x="4984" y="970"/>
                  </a:lnTo>
                  <a:lnTo>
                    <a:pt x="4956" y="928"/>
                  </a:lnTo>
                  <a:lnTo>
                    <a:pt x="4928" y="886"/>
                  </a:lnTo>
                  <a:lnTo>
                    <a:pt x="4896" y="844"/>
                  </a:lnTo>
                  <a:lnTo>
                    <a:pt x="4866" y="804"/>
                  </a:lnTo>
                  <a:lnTo>
                    <a:pt x="4834" y="762"/>
                  </a:lnTo>
                  <a:lnTo>
                    <a:pt x="4800" y="724"/>
                  </a:lnTo>
                  <a:lnTo>
                    <a:pt x="4766" y="684"/>
                  </a:lnTo>
                  <a:lnTo>
                    <a:pt x="4730" y="646"/>
                  </a:lnTo>
                  <a:lnTo>
                    <a:pt x="4694" y="610"/>
                  </a:lnTo>
                  <a:lnTo>
                    <a:pt x="4694" y="610"/>
                  </a:lnTo>
                  <a:lnTo>
                    <a:pt x="4658" y="574"/>
                  </a:lnTo>
                  <a:lnTo>
                    <a:pt x="4620" y="538"/>
                  </a:lnTo>
                  <a:lnTo>
                    <a:pt x="4580" y="504"/>
                  </a:lnTo>
                  <a:lnTo>
                    <a:pt x="4540" y="470"/>
                  </a:lnTo>
                  <a:lnTo>
                    <a:pt x="4500" y="438"/>
                  </a:lnTo>
                  <a:lnTo>
                    <a:pt x="4460" y="406"/>
                  </a:lnTo>
                  <a:lnTo>
                    <a:pt x="4418" y="376"/>
                  </a:lnTo>
                  <a:lnTo>
                    <a:pt x="4376" y="348"/>
                  </a:lnTo>
                  <a:lnTo>
                    <a:pt x="4334" y="320"/>
                  </a:lnTo>
                  <a:lnTo>
                    <a:pt x="4290" y="294"/>
                  </a:lnTo>
                  <a:lnTo>
                    <a:pt x="4246" y="268"/>
                  </a:lnTo>
                  <a:lnTo>
                    <a:pt x="4202" y="244"/>
                  </a:lnTo>
                  <a:lnTo>
                    <a:pt x="4156" y="220"/>
                  </a:lnTo>
                  <a:lnTo>
                    <a:pt x="4112" y="198"/>
                  </a:lnTo>
                  <a:lnTo>
                    <a:pt x="4066" y="176"/>
                  </a:lnTo>
                  <a:lnTo>
                    <a:pt x="4018" y="156"/>
                  </a:lnTo>
                  <a:lnTo>
                    <a:pt x="3972" y="138"/>
                  </a:lnTo>
                  <a:lnTo>
                    <a:pt x="3924" y="120"/>
                  </a:lnTo>
                  <a:lnTo>
                    <a:pt x="3876" y="104"/>
                  </a:lnTo>
                  <a:lnTo>
                    <a:pt x="3828" y="88"/>
                  </a:lnTo>
                  <a:lnTo>
                    <a:pt x="3780" y="74"/>
                  </a:lnTo>
                  <a:lnTo>
                    <a:pt x="3730" y="62"/>
                  </a:lnTo>
                  <a:lnTo>
                    <a:pt x="3680" y="50"/>
                  </a:lnTo>
                  <a:lnTo>
                    <a:pt x="3630" y="40"/>
                  </a:lnTo>
                  <a:lnTo>
                    <a:pt x="3580" y="30"/>
                  </a:lnTo>
                  <a:lnTo>
                    <a:pt x="3530" y="22"/>
                  </a:lnTo>
                  <a:lnTo>
                    <a:pt x="3478" y="14"/>
                  </a:lnTo>
                  <a:lnTo>
                    <a:pt x="3428" y="10"/>
                  </a:lnTo>
                  <a:lnTo>
                    <a:pt x="3376" y="4"/>
                  </a:lnTo>
                  <a:lnTo>
                    <a:pt x="3324" y="2"/>
                  </a:lnTo>
                  <a:lnTo>
                    <a:pt x="3272" y="0"/>
                  </a:lnTo>
                  <a:lnTo>
                    <a:pt x="3220" y="0"/>
                  </a:lnTo>
                  <a:lnTo>
                    <a:pt x="3220" y="0"/>
                  </a:lnTo>
                  <a:lnTo>
                    <a:pt x="3168" y="0"/>
                  </a:lnTo>
                  <a:lnTo>
                    <a:pt x="3116" y="2"/>
                  </a:lnTo>
                  <a:lnTo>
                    <a:pt x="3066" y="4"/>
                  </a:lnTo>
                  <a:lnTo>
                    <a:pt x="3014" y="10"/>
                  </a:lnTo>
                  <a:lnTo>
                    <a:pt x="2962" y="14"/>
                  </a:lnTo>
                  <a:lnTo>
                    <a:pt x="2912" y="22"/>
                  </a:lnTo>
                  <a:lnTo>
                    <a:pt x="2862" y="30"/>
                  </a:lnTo>
                  <a:lnTo>
                    <a:pt x="2812" y="40"/>
                  </a:lnTo>
                  <a:lnTo>
                    <a:pt x="2762" y="50"/>
                  </a:lnTo>
                  <a:lnTo>
                    <a:pt x="2712" y="62"/>
                  </a:lnTo>
                  <a:lnTo>
                    <a:pt x="2662" y="74"/>
                  </a:lnTo>
                  <a:lnTo>
                    <a:pt x="2614" y="88"/>
                  </a:lnTo>
                  <a:lnTo>
                    <a:pt x="2566" y="104"/>
                  </a:lnTo>
                  <a:lnTo>
                    <a:pt x="2518" y="120"/>
                  </a:lnTo>
                  <a:lnTo>
                    <a:pt x="2470" y="138"/>
                  </a:lnTo>
                  <a:lnTo>
                    <a:pt x="2422" y="156"/>
                  </a:lnTo>
                  <a:lnTo>
                    <a:pt x="2376" y="176"/>
                  </a:lnTo>
                  <a:lnTo>
                    <a:pt x="2330" y="198"/>
                  </a:lnTo>
                  <a:lnTo>
                    <a:pt x="2284" y="220"/>
                  </a:lnTo>
                  <a:lnTo>
                    <a:pt x="2240" y="244"/>
                  </a:lnTo>
                  <a:lnTo>
                    <a:pt x="2196" y="268"/>
                  </a:lnTo>
                  <a:lnTo>
                    <a:pt x="2152" y="294"/>
                  </a:lnTo>
                  <a:lnTo>
                    <a:pt x="2108" y="320"/>
                  </a:lnTo>
                  <a:lnTo>
                    <a:pt x="2066" y="348"/>
                  </a:lnTo>
                  <a:lnTo>
                    <a:pt x="2024" y="376"/>
                  </a:lnTo>
                  <a:lnTo>
                    <a:pt x="1982" y="406"/>
                  </a:lnTo>
                  <a:lnTo>
                    <a:pt x="1940" y="438"/>
                  </a:lnTo>
                  <a:lnTo>
                    <a:pt x="1900" y="470"/>
                  </a:lnTo>
                  <a:lnTo>
                    <a:pt x="1862" y="504"/>
                  </a:lnTo>
                  <a:lnTo>
                    <a:pt x="1822" y="538"/>
                  </a:lnTo>
                  <a:lnTo>
                    <a:pt x="1784" y="574"/>
                  </a:lnTo>
                  <a:lnTo>
                    <a:pt x="1748" y="610"/>
                  </a:lnTo>
                  <a:lnTo>
                    <a:pt x="1748" y="610"/>
                  </a:lnTo>
                  <a:lnTo>
                    <a:pt x="1710" y="646"/>
                  </a:lnTo>
                  <a:lnTo>
                    <a:pt x="1676" y="684"/>
                  </a:lnTo>
                  <a:lnTo>
                    <a:pt x="1642" y="724"/>
                  </a:lnTo>
                  <a:lnTo>
                    <a:pt x="1608" y="762"/>
                  </a:lnTo>
                  <a:lnTo>
                    <a:pt x="1576" y="804"/>
                  </a:lnTo>
                  <a:lnTo>
                    <a:pt x="1544" y="844"/>
                  </a:lnTo>
                  <a:lnTo>
                    <a:pt x="1514" y="886"/>
                  </a:lnTo>
                  <a:lnTo>
                    <a:pt x="1486" y="928"/>
                  </a:lnTo>
                  <a:lnTo>
                    <a:pt x="1458" y="970"/>
                  </a:lnTo>
                  <a:lnTo>
                    <a:pt x="1432" y="1014"/>
                  </a:lnTo>
                  <a:lnTo>
                    <a:pt x="1406" y="1058"/>
                  </a:lnTo>
                  <a:lnTo>
                    <a:pt x="1382" y="1102"/>
                  </a:lnTo>
                  <a:lnTo>
                    <a:pt x="1358" y="1146"/>
                  </a:lnTo>
                  <a:lnTo>
                    <a:pt x="1336" y="1192"/>
                  </a:lnTo>
                  <a:lnTo>
                    <a:pt x="1314" y="1238"/>
                  </a:lnTo>
                  <a:lnTo>
                    <a:pt x="1294" y="1286"/>
                  </a:lnTo>
                  <a:lnTo>
                    <a:pt x="1276" y="1332"/>
                  </a:lnTo>
                  <a:lnTo>
                    <a:pt x="1258" y="1380"/>
                  </a:lnTo>
                  <a:lnTo>
                    <a:pt x="1242" y="1428"/>
                  </a:lnTo>
                  <a:lnTo>
                    <a:pt x="1226" y="1476"/>
                  </a:lnTo>
                  <a:lnTo>
                    <a:pt x="1212" y="1524"/>
                  </a:lnTo>
                  <a:lnTo>
                    <a:pt x="1200" y="1574"/>
                  </a:lnTo>
                  <a:lnTo>
                    <a:pt x="1188" y="1624"/>
                  </a:lnTo>
                  <a:lnTo>
                    <a:pt x="1176" y="1674"/>
                  </a:lnTo>
                  <a:lnTo>
                    <a:pt x="1168" y="1724"/>
                  </a:lnTo>
                  <a:lnTo>
                    <a:pt x="1160" y="1774"/>
                  </a:lnTo>
                  <a:lnTo>
                    <a:pt x="1152" y="1824"/>
                  </a:lnTo>
                  <a:lnTo>
                    <a:pt x="1146" y="1876"/>
                  </a:lnTo>
                  <a:lnTo>
                    <a:pt x="1142" y="1928"/>
                  </a:lnTo>
                  <a:lnTo>
                    <a:pt x="1140" y="1980"/>
                  </a:lnTo>
                  <a:lnTo>
                    <a:pt x="1138" y="2032"/>
                  </a:lnTo>
                  <a:lnTo>
                    <a:pt x="1136" y="2084"/>
                  </a:lnTo>
                  <a:lnTo>
                    <a:pt x="1136" y="2084"/>
                  </a:lnTo>
                  <a:lnTo>
                    <a:pt x="1138" y="2178"/>
                  </a:lnTo>
                  <a:lnTo>
                    <a:pt x="1146" y="2272"/>
                  </a:lnTo>
                  <a:lnTo>
                    <a:pt x="1156" y="2366"/>
                  </a:lnTo>
                  <a:lnTo>
                    <a:pt x="1170" y="2458"/>
                  </a:lnTo>
                  <a:lnTo>
                    <a:pt x="1188" y="2550"/>
                  </a:lnTo>
                  <a:lnTo>
                    <a:pt x="1212" y="2640"/>
                  </a:lnTo>
                  <a:lnTo>
                    <a:pt x="1238" y="2727"/>
                  </a:lnTo>
                  <a:lnTo>
                    <a:pt x="1268" y="2815"/>
                  </a:lnTo>
                  <a:lnTo>
                    <a:pt x="1304" y="2901"/>
                  </a:lnTo>
                  <a:lnTo>
                    <a:pt x="1342" y="2985"/>
                  </a:lnTo>
                  <a:lnTo>
                    <a:pt x="1384" y="3067"/>
                  </a:lnTo>
                  <a:lnTo>
                    <a:pt x="1430" y="3149"/>
                  </a:lnTo>
                  <a:lnTo>
                    <a:pt x="1480" y="3227"/>
                  </a:lnTo>
                  <a:lnTo>
                    <a:pt x="1532" y="3305"/>
                  </a:lnTo>
                  <a:lnTo>
                    <a:pt x="1590" y="3379"/>
                  </a:lnTo>
                  <a:lnTo>
                    <a:pt x="1650" y="3451"/>
                  </a:lnTo>
                  <a:lnTo>
                    <a:pt x="0" y="5101"/>
                  </a:lnTo>
                  <a:lnTo>
                    <a:pt x="202" y="5303"/>
                  </a:lnTo>
                  <a:close/>
                  <a:moveTo>
                    <a:pt x="1950" y="3353"/>
                  </a:moveTo>
                  <a:lnTo>
                    <a:pt x="1950" y="3353"/>
                  </a:lnTo>
                  <a:lnTo>
                    <a:pt x="1888" y="3291"/>
                  </a:lnTo>
                  <a:lnTo>
                    <a:pt x="1832" y="3223"/>
                  </a:lnTo>
                  <a:lnTo>
                    <a:pt x="2788" y="2907"/>
                  </a:lnTo>
                  <a:lnTo>
                    <a:pt x="2842" y="2963"/>
                  </a:lnTo>
                  <a:lnTo>
                    <a:pt x="2842" y="2963"/>
                  </a:lnTo>
                  <a:lnTo>
                    <a:pt x="2862" y="2981"/>
                  </a:lnTo>
                  <a:lnTo>
                    <a:pt x="2882" y="2999"/>
                  </a:lnTo>
                  <a:lnTo>
                    <a:pt x="2902" y="3015"/>
                  </a:lnTo>
                  <a:lnTo>
                    <a:pt x="2924" y="3031"/>
                  </a:lnTo>
                  <a:lnTo>
                    <a:pt x="2946" y="3045"/>
                  </a:lnTo>
                  <a:lnTo>
                    <a:pt x="2968" y="3059"/>
                  </a:lnTo>
                  <a:lnTo>
                    <a:pt x="2992" y="3071"/>
                  </a:lnTo>
                  <a:lnTo>
                    <a:pt x="3016" y="3081"/>
                  </a:lnTo>
                  <a:lnTo>
                    <a:pt x="3040" y="3091"/>
                  </a:lnTo>
                  <a:lnTo>
                    <a:pt x="3064" y="3099"/>
                  </a:lnTo>
                  <a:lnTo>
                    <a:pt x="3090" y="3107"/>
                  </a:lnTo>
                  <a:lnTo>
                    <a:pt x="3116" y="3111"/>
                  </a:lnTo>
                  <a:lnTo>
                    <a:pt x="3142" y="3117"/>
                  </a:lnTo>
                  <a:lnTo>
                    <a:pt x="3168" y="3119"/>
                  </a:lnTo>
                  <a:lnTo>
                    <a:pt x="3194" y="3121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20" y="3123"/>
                  </a:lnTo>
                  <a:lnTo>
                    <a:pt x="3248" y="3121"/>
                  </a:lnTo>
                  <a:lnTo>
                    <a:pt x="3274" y="3119"/>
                  </a:lnTo>
                  <a:lnTo>
                    <a:pt x="3300" y="3117"/>
                  </a:lnTo>
                  <a:lnTo>
                    <a:pt x="3326" y="3111"/>
                  </a:lnTo>
                  <a:lnTo>
                    <a:pt x="3352" y="3107"/>
                  </a:lnTo>
                  <a:lnTo>
                    <a:pt x="3378" y="3099"/>
                  </a:lnTo>
                  <a:lnTo>
                    <a:pt x="3402" y="3091"/>
                  </a:lnTo>
                  <a:lnTo>
                    <a:pt x="3426" y="3081"/>
                  </a:lnTo>
                  <a:lnTo>
                    <a:pt x="3450" y="3071"/>
                  </a:lnTo>
                  <a:lnTo>
                    <a:pt x="3474" y="3059"/>
                  </a:lnTo>
                  <a:lnTo>
                    <a:pt x="3496" y="3045"/>
                  </a:lnTo>
                  <a:lnTo>
                    <a:pt x="3518" y="3031"/>
                  </a:lnTo>
                  <a:lnTo>
                    <a:pt x="3540" y="3015"/>
                  </a:lnTo>
                  <a:lnTo>
                    <a:pt x="3560" y="2999"/>
                  </a:lnTo>
                  <a:lnTo>
                    <a:pt x="3580" y="2981"/>
                  </a:lnTo>
                  <a:lnTo>
                    <a:pt x="3600" y="2963"/>
                  </a:lnTo>
                  <a:lnTo>
                    <a:pt x="3654" y="2907"/>
                  </a:lnTo>
                  <a:lnTo>
                    <a:pt x="4610" y="3223"/>
                  </a:lnTo>
                  <a:lnTo>
                    <a:pt x="4610" y="3223"/>
                  </a:lnTo>
                  <a:lnTo>
                    <a:pt x="4554" y="3291"/>
                  </a:lnTo>
                  <a:lnTo>
                    <a:pt x="4492" y="3353"/>
                  </a:lnTo>
                  <a:lnTo>
                    <a:pt x="4492" y="3353"/>
                  </a:lnTo>
                  <a:lnTo>
                    <a:pt x="4426" y="3417"/>
                  </a:lnTo>
                  <a:lnTo>
                    <a:pt x="4356" y="3477"/>
                  </a:lnTo>
                  <a:lnTo>
                    <a:pt x="4284" y="3533"/>
                  </a:lnTo>
                  <a:lnTo>
                    <a:pt x="4210" y="3583"/>
                  </a:lnTo>
                  <a:lnTo>
                    <a:pt x="4136" y="3631"/>
                  </a:lnTo>
                  <a:lnTo>
                    <a:pt x="4058" y="3675"/>
                  </a:lnTo>
                  <a:lnTo>
                    <a:pt x="3978" y="3713"/>
                  </a:lnTo>
                  <a:lnTo>
                    <a:pt x="3898" y="3749"/>
                  </a:lnTo>
                  <a:lnTo>
                    <a:pt x="3816" y="3779"/>
                  </a:lnTo>
                  <a:lnTo>
                    <a:pt x="3734" y="3805"/>
                  </a:lnTo>
                  <a:lnTo>
                    <a:pt x="3650" y="3829"/>
                  </a:lnTo>
                  <a:lnTo>
                    <a:pt x="3564" y="3847"/>
                  </a:lnTo>
                  <a:lnTo>
                    <a:pt x="3480" y="3861"/>
                  </a:lnTo>
                  <a:lnTo>
                    <a:pt x="3394" y="3871"/>
                  </a:lnTo>
                  <a:lnTo>
                    <a:pt x="3308" y="3877"/>
                  </a:lnTo>
                  <a:lnTo>
                    <a:pt x="3220" y="3879"/>
                  </a:lnTo>
                  <a:lnTo>
                    <a:pt x="3134" y="3877"/>
                  </a:lnTo>
                  <a:lnTo>
                    <a:pt x="3048" y="3871"/>
                  </a:lnTo>
                  <a:lnTo>
                    <a:pt x="2962" y="3861"/>
                  </a:lnTo>
                  <a:lnTo>
                    <a:pt x="2878" y="3847"/>
                  </a:lnTo>
                  <a:lnTo>
                    <a:pt x="2792" y="3829"/>
                  </a:lnTo>
                  <a:lnTo>
                    <a:pt x="2708" y="3805"/>
                  </a:lnTo>
                  <a:lnTo>
                    <a:pt x="2626" y="3779"/>
                  </a:lnTo>
                  <a:lnTo>
                    <a:pt x="2544" y="3749"/>
                  </a:lnTo>
                  <a:lnTo>
                    <a:pt x="2464" y="3713"/>
                  </a:lnTo>
                  <a:lnTo>
                    <a:pt x="2384" y="3675"/>
                  </a:lnTo>
                  <a:lnTo>
                    <a:pt x="2306" y="3631"/>
                  </a:lnTo>
                  <a:lnTo>
                    <a:pt x="2230" y="3583"/>
                  </a:lnTo>
                  <a:lnTo>
                    <a:pt x="2158" y="3533"/>
                  </a:lnTo>
                  <a:lnTo>
                    <a:pt x="2086" y="3477"/>
                  </a:lnTo>
                  <a:lnTo>
                    <a:pt x="2016" y="3417"/>
                  </a:lnTo>
                  <a:lnTo>
                    <a:pt x="1950" y="3353"/>
                  </a:lnTo>
                  <a:lnTo>
                    <a:pt x="1950" y="3353"/>
                  </a:lnTo>
                  <a:close/>
                  <a:moveTo>
                    <a:pt x="1950" y="812"/>
                  </a:moveTo>
                  <a:lnTo>
                    <a:pt x="1950" y="812"/>
                  </a:lnTo>
                  <a:lnTo>
                    <a:pt x="2014" y="750"/>
                  </a:lnTo>
                  <a:lnTo>
                    <a:pt x="2082" y="692"/>
                  </a:lnTo>
                  <a:lnTo>
                    <a:pt x="2152" y="636"/>
                  </a:lnTo>
                  <a:lnTo>
                    <a:pt x="2224" y="586"/>
                  </a:lnTo>
                  <a:lnTo>
                    <a:pt x="2298" y="538"/>
                  </a:lnTo>
                  <a:lnTo>
                    <a:pt x="2374" y="496"/>
                  </a:lnTo>
                  <a:lnTo>
                    <a:pt x="2452" y="456"/>
                  </a:lnTo>
                  <a:lnTo>
                    <a:pt x="2532" y="420"/>
                  </a:lnTo>
                  <a:lnTo>
                    <a:pt x="2614" y="390"/>
                  </a:lnTo>
                  <a:lnTo>
                    <a:pt x="2696" y="362"/>
                  </a:lnTo>
                  <a:lnTo>
                    <a:pt x="2782" y="338"/>
                  </a:lnTo>
                  <a:lnTo>
                    <a:pt x="2868" y="320"/>
                  </a:lnTo>
                  <a:lnTo>
                    <a:pt x="2954" y="304"/>
                  </a:lnTo>
                  <a:lnTo>
                    <a:pt x="3042" y="294"/>
                  </a:lnTo>
                  <a:lnTo>
                    <a:pt x="3132" y="286"/>
                  </a:lnTo>
                  <a:lnTo>
                    <a:pt x="3220" y="284"/>
                  </a:lnTo>
                  <a:lnTo>
                    <a:pt x="3220" y="284"/>
                  </a:lnTo>
                  <a:lnTo>
                    <a:pt x="3310" y="286"/>
                  </a:lnTo>
                  <a:lnTo>
                    <a:pt x="3400" y="294"/>
                  </a:lnTo>
                  <a:lnTo>
                    <a:pt x="3488" y="304"/>
                  </a:lnTo>
                  <a:lnTo>
                    <a:pt x="3574" y="320"/>
                  </a:lnTo>
                  <a:lnTo>
                    <a:pt x="3660" y="338"/>
                  </a:lnTo>
                  <a:lnTo>
                    <a:pt x="3744" y="362"/>
                  </a:lnTo>
                  <a:lnTo>
                    <a:pt x="3828" y="390"/>
                  </a:lnTo>
                  <a:lnTo>
                    <a:pt x="3910" y="420"/>
                  </a:lnTo>
                  <a:lnTo>
                    <a:pt x="3990" y="456"/>
                  </a:lnTo>
                  <a:lnTo>
                    <a:pt x="4068" y="496"/>
                  </a:lnTo>
                  <a:lnTo>
                    <a:pt x="4144" y="538"/>
                  </a:lnTo>
                  <a:lnTo>
                    <a:pt x="4218" y="586"/>
                  </a:lnTo>
                  <a:lnTo>
                    <a:pt x="4290" y="636"/>
                  </a:lnTo>
                  <a:lnTo>
                    <a:pt x="4360" y="692"/>
                  </a:lnTo>
                  <a:lnTo>
                    <a:pt x="4428" y="750"/>
                  </a:lnTo>
                  <a:lnTo>
                    <a:pt x="4492" y="812"/>
                  </a:lnTo>
                  <a:lnTo>
                    <a:pt x="4492" y="812"/>
                  </a:lnTo>
                  <a:lnTo>
                    <a:pt x="4554" y="876"/>
                  </a:lnTo>
                  <a:lnTo>
                    <a:pt x="4612" y="944"/>
                  </a:lnTo>
                  <a:lnTo>
                    <a:pt x="4668" y="1014"/>
                  </a:lnTo>
                  <a:lnTo>
                    <a:pt x="4718" y="1086"/>
                  </a:lnTo>
                  <a:lnTo>
                    <a:pt x="4766" y="1160"/>
                  </a:lnTo>
                  <a:lnTo>
                    <a:pt x="4808" y="1236"/>
                  </a:lnTo>
                  <a:lnTo>
                    <a:pt x="4848" y="1314"/>
                  </a:lnTo>
                  <a:lnTo>
                    <a:pt x="4884" y="1394"/>
                  </a:lnTo>
                  <a:lnTo>
                    <a:pt x="4914" y="1476"/>
                  </a:lnTo>
                  <a:lnTo>
                    <a:pt x="4942" y="1560"/>
                  </a:lnTo>
                  <a:lnTo>
                    <a:pt x="4966" y="1644"/>
                  </a:lnTo>
                  <a:lnTo>
                    <a:pt x="4984" y="1730"/>
                  </a:lnTo>
                  <a:lnTo>
                    <a:pt x="5000" y="1816"/>
                  </a:lnTo>
                  <a:lnTo>
                    <a:pt x="5010" y="1904"/>
                  </a:lnTo>
                  <a:lnTo>
                    <a:pt x="5018" y="1994"/>
                  </a:lnTo>
                  <a:lnTo>
                    <a:pt x="5020" y="2084"/>
                  </a:lnTo>
                  <a:lnTo>
                    <a:pt x="5020" y="2084"/>
                  </a:lnTo>
                  <a:lnTo>
                    <a:pt x="5018" y="2142"/>
                  </a:lnTo>
                  <a:lnTo>
                    <a:pt x="5016" y="2202"/>
                  </a:lnTo>
                  <a:lnTo>
                    <a:pt x="5010" y="2262"/>
                  </a:lnTo>
                  <a:lnTo>
                    <a:pt x="5004" y="2320"/>
                  </a:lnTo>
                  <a:lnTo>
                    <a:pt x="4994" y="2378"/>
                  </a:lnTo>
                  <a:lnTo>
                    <a:pt x="4984" y="2436"/>
                  </a:lnTo>
                  <a:lnTo>
                    <a:pt x="4972" y="2494"/>
                  </a:lnTo>
                  <a:lnTo>
                    <a:pt x="4958" y="2550"/>
                  </a:lnTo>
                  <a:lnTo>
                    <a:pt x="4942" y="2606"/>
                  </a:lnTo>
                  <a:lnTo>
                    <a:pt x="4924" y="2662"/>
                  </a:lnTo>
                  <a:lnTo>
                    <a:pt x="4904" y="2715"/>
                  </a:lnTo>
                  <a:lnTo>
                    <a:pt x="4882" y="2769"/>
                  </a:lnTo>
                  <a:lnTo>
                    <a:pt x="4858" y="2823"/>
                  </a:lnTo>
                  <a:lnTo>
                    <a:pt x="4834" y="2875"/>
                  </a:lnTo>
                  <a:lnTo>
                    <a:pt x="4808" y="2927"/>
                  </a:lnTo>
                  <a:lnTo>
                    <a:pt x="4778" y="2979"/>
                  </a:lnTo>
                  <a:lnTo>
                    <a:pt x="3740" y="2634"/>
                  </a:lnTo>
                  <a:lnTo>
                    <a:pt x="3740" y="2634"/>
                  </a:lnTo>
                  <a:lnTo>
                    <a:pt x="3720" y="2630"/>
                  </a:lnTo>
                  <a:lnTo>
                    <a:pt x="3702" y="2624"/>
                  </a:lnTo>
                  <a:lnTo>
                    <a:pt x="3682" y="2622"/>
                  </a:lnTo>
                  <a:lnTo>
                    <a:pt x="3662" y="2620"/>
                  </a:lnTo>
                  <a:lnTo>
                    <a:pt x="3644" y="2620"/>
                  </a:lnTo>
                  <a:lnTo>
                    <a:pt x="3624" y="2622"/>
                  </a:lnTo>
                  <a:lnTo>
                    <a:pt x="3606" y="2624"/>
                  </a:lnTo>
                  <a:lnTo>
                    <a:pt x="3586" y="2628"/>
                  </a:lnTo>
                  <a:lnTo>
                    <a:pt x="3568" y="2634"/>
                  </a:lnTo>
                  <a:lnTo>
                    <a:pt x="3550" y="2640"/>
                  </a:lnTo>
                  <a:lnTo>
                    <a:pt x="3532" y="2648"/>
                  </a:lnTo>
                  <a:lnTo>
                    <a:pt x="3516" y="2656"/>
                  </a:lnTo>
                  <a:lnTo>
                    <a:pt x="3498" y="2666"/>
                  </a:lnTo>
                  <a:lnTo>
                    <a:pt x="3484" y="2677"/>
                  </a:lnTo>
                  <a:lnTo>
                    <a:pt x="3468" y="2689"/>
                  </a:lnTo>
                  <a:lnTo>
                    <a:pt x="3454" y="2703"/>
                  </a:lnTo>
                  <a:lnTo>
                    <a:pt x="3394" y="2763"/>
                  </a:lnTo>
                  <a:lnTo>
                    <a:pt x="3394" y="2763"/>
                  </a:lnTo>
                  <a:lnTo>
                    <a:pt x="3376" y="2779"/>
                  </a:lnTo>
                  <a:lnTo>
                    <a:pt x="3358" y="2795"/>
                  </a:lnTo>
                  <a:lnTo>
                    <a:pt x="3336" y="2807"/>
                  </a:lnTo>
                  <a:lnTo>
                    <a:pt x="3314" y="2817"/>
                  </a:lnTo>
                  <a:lnTo>
                    <a:pt x="3292" y="2825"/>
                  </a:lnTo>
                  <a:lnTo>
                    <a:pt x="3268" y="2829"/>
                  </a:lnTo>
                  <a:lnTo>
                    <a:pt x="3244" y="2833"/>
                  </a:lnTo>
                  <a:lnTo>
                    <a:pt x="3220" y="2835"/>
                  </a:lnTo>
                  <a:lnTo>
                    <a:pt x="3196" y="2833"/>
                  </a:lnTo>
                  <a:lnTo>
                    <a:pt x="3174" y="2829"/>
                  </a:lnTo>
                  <a:lnTo>
                    <a:pt x="3150" y="2825"/>
                  </a:lnTo>
                  <a:lnTo>
                    <a:pt x="3128" y="2817"/>
                  </a:lnTo>
                  <a:lnTo>
                    <a:pt x="3106" y="2807"/>
                  </a:lnTo>
                  <a:lnTo>
                    <a:pt x="3084" y="2795"/>
                  </a:lnTo>
                  <a:lnTo>
                    <a:pt x="3066" y="2779"/>
                  </a:lnTo>
                  <a:lnTo>
                    <a:pt x="3048" y="2763"/>
                  </a:lnTo>
                  <a:lnTo>
                    <a:pt x="2988" y="2703"/>
                  </a:lnTo>
                  <a:lnTo>
                    <a:pt x="2988" y="2703"/>
                  </a:lnTo>
                  <a:lnTo>
                    <a:pt x="2974" y="2689"/>
                  </a:lnTo>
                  <a:lnTo>
                    <a:pt x="2958" y="2677"/>
                  </a:lnTo>
                  <a:lnTo>
                    <a:pt x="2942" y="2666"/>
                  </a:lnTo>
                  <a:lnTo>
                    <a:pt x="2926" y="2656"/>
                  </a:lnTo>
                  <a:lnTo>
                    <a:pt x="2910" y="2648"/>
                  </a:lnTo>
                  <a:lnTo>
                    <a:pt x="2892" y="2640"/>
                  </a:lnTo>
                  <a:lnTo>
                    <a:pt x="2874" y="2634"/>
                  </a:lnTo>
                  <a:lnTo>
                    <a:pt x="2856" y="2628"/>
                  </a:lnTo>
                  <a:lnTo>
                    <a:pt x="2836" y="2624"/>
                  </a:lnTo>
                  <a:lnTo>
                    <a:pt x="2818" y="2622"/>
                  </a:lnTo>
                  <a:lnTo>
                    <a:pt x="2798" y="2620"/>
                  </a:lnTo>
                  <a:lnTo>
                    <a:pt x="2780" y="2620"/>
                  </a:lnTo>
                  <a:lnTo>
                    <a:pt x="2760" y="2622"/>
                  </a:lnTo>
                  <a:lnTo>
                    <a:pt x="2740" y="2624"/>
                  </a:lnTo>
                  <a:lnTo>
                    <a:pt x="2722" y="2628"/>
                  </a:lnTo>
                  <a:lnTo>
                    <a:pt x="2704" y="2634"/>
                  </a:lnTo>
                  <a:lnTo>
                    <a:pt x="1664" y="2979"/>
                  </a:lnTo>
                  <a:lnTo>
                    <a:pt x="1664" y="2979"/>
                  </a:lnTo>
                  <a:lnTo>
                    <a:pt x="1634" y="2927"/>
                  </a:lnTo>
                  <a:lnTo>
                    <a:pt x="1608" y="2875"/>
                  </a:lnTo>
                  <a:lnTo>
                    <a:pt x="1582" y="2823"/>
                  </a:lnTo>
                  <a:lnTo>
                    <a:pt x="1560" y="2769"/>
                  </a:lnTo>
                  <a:lnTo>
                    <a:pt x="1538" y="2715"/>
                  </a:lnTo>
                  <a:lnTo>
                    <a:pt x="1518" y="2662"/>
                  </a:lnTo>
                  <a:lnTo>
                    <a:pt x="1500" y="2606"/>
                  </a:lnTo>
                  <a:lnTo>
                    <a:pt x="1484" y="2550"/>
                  </a:lnTo>
                  <a:lnTo>
                    <a:pt x="1470" y="2494"/>
                  </a:lnTo>
                  <a:lnTo>
                    <a:pt x="1458" y="2436"/>
                  </a:lnTo>
                  <a:lnTo>
                    <a:pt x="1446" y="2378"/>
                  </a:lnTo>
                  <a:lnTo>
                    <a:pt x="1438" y="2320"/>
                  </a:lnTo>
                  <a:lnTo>
                    <a:pt x="1432" y="2262"/>
                  </a:lnTo>
                  <a:lnTo>
                    <a:pt x="1426" y="2202"/>
                  </a:lnTo>
                  <a:lnTo>
                    <a:pt x="1424" y="2142"/>
                  </a:lnTo>
                  <a:lnTo>
                    <a:pt x="1422" y="2084"/>
                  </a:lnTo>
                  <a:lnTo>
                    <a:pt x="1422" y="2084"/>
                  </a:lnTo>
                  <a:lnTo>
                    <a:pt x="1424" y="1994"/>
                  </a:lnTo>
                  <a:lnTo>
                    <a:pt x="1430" y="1904"/>
                  </a:lnTo>
                  <a:lnTo>
                    <a:pt x="1442" y="1816"/>
                  </a:lnTo>
                  <a:lnTo>
                    <a:pt x="1456" y="1730"/>
                  </a:lnTo>
                  <a:lnTo>
                    <a:pt x="1476" y="1644"/>
                  </a:lnTo>
                  <a:lnTo>
                    <a:pt x="1500" y="1560"/>
                  </a:lnTo>
                  <a:lnTo>
                    <a:pt x="1526" y="1476"/>
                  </a:lnTo>
                  <a:lnTo>
                    <a:pt x="1558" y="1394"/>
                  </a:lnTo>
                  <a:lnTo>
                    <a:pt x="1594" y="1314"/>
                  </a:lnTo>
                  <a:lnTo>
                    <a:pt x="1634" y="1236"/>
                  </a:lnTo>
                  <a:lnTo>
                    <a:pt x="1676" y="1160"/>
                  </a:lnTo>
                  <a:lnTo>
                    <a:pt x="1724" y="1086"/>
                  </a:lnTo>
                  <a:lnTo>
                    <a:pt x="1774" y="1014"/>
                  </a:lnTo>
                  <a:lnTo>
                    <a:pt x="1828" y="944"/>
                  </a:lnTo>
                  <a:lnTo>
                    <a:pt x="1888" y="876"/>
                  </a:lnTo>
                  <a:lnTo>
                    <a:pt x="1950" y="812"/>
                  </a:lnTo>
                  <a:lnTo>
                    <a:pt x="1950" y="8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  <p:sp>
          <p:nvSpPr>
            <p:cNvPr id="17" name="Freeform 24"/>
            <p:cNvSpPr>
              <a:spLocks noEditPoints="1"/>
            </p:cNvSpPr>
            <p:nvPr/>
          </p:nvSpPr>
          <p:spPr bwMode="auto">
            <a:xfrm>
              <a:off x="4671185" y="2414927"/>
              <a:ext cx="154432" cy="208848"/>
            </a:xfrm>
            <a:custGeom>
              <a:avLst/>
              <a:gdLst>
                <a:gd name="T0" fmla="*/ 798 w 1436"/>
                <a:gd name="T1" fmla="*/ 1938 h 1942"/>
                <a:gd name="T2" fmla="*/ 936 w 1436"/>
                <a:gd name="T3" fmla="*/ 1896 h 1942"/>
                <a:gd name="T4" fmla="*/ 1050 w 1436"/>
                <a:gd name="T5" fmla="*/ 1824 h 1942"/>
                <a:gd name="T6" fmla="*/ 1200 w 1436"/>
                <a:gd name="T7" fmla="*/ 1676 h 1942"/>
                <a:gd name="T8" fmla="*/ 1280 w 1436"/>
                <a:gd name="T9" fmla="*/ 1564 h 1942"/>
                <a:gd name="T10" fmla="*/ 1362 w 1436"/>
                <a:gd name="T11" fmla="*/ 1374 h 1942"/>
                <a:gd name="T12" fmla="*/ 1414 w 1436"/>
                <a:gd name="T13" fmla="*/ 1140 h 1942"/>
                <a:gd name="T14" fmla="*/ 1436 w 1436"/>
                <a:gd name="T15" fmla="*/ 862 h 1942"/>
                <a:gd name="T16" fmla="*/ 1434 w 1436"/>
                <a:gd name="T17" fmla="*/ 706 h 1942"/>
                <a:gd name="T18" fmla="*/ 1404 w 1436"/>
                <a:gd name="T19" fmla="*/ 552 h 1942"/>
                <a:gd name="T20" fmla="*/ 1350 w 1436"/>
                <a:gd name="T21" fmla="*/ 412 h 1942"/>
                <a:gd name="T22" fmla="*/ 1272 w 1436"/>
                <a:gd name="T23" fmla="*/ 286 h 1942"/>
                <a:gd name="T24" fmla="*/ 1176 w 1436"/>
                <a:gd name="T25" fmla="*/ 178 h 1942"/>
                <a:gd name="T26" fmla="*/ 1060 w 1436"/>
                <a:gd name="T27" fmla="*/ 94 h 1942"/>
                <a:gd name="T28" fmla="*/ 932 w 1436"/>
                <a:gd name="T29" fmla="*/ 34 h 1942"/>
                <a:gd name="T30" fmla="*/ 792 w 1436"/>
                <a:gd name="T31" fmla="*/ 4 h 1942"/>
                <a:gd name="T32" fmla="*/ 682 w 1436"/>
                <a:gd name="T33" fmla="*/ 0 h 1942"/>
                <a:gd name="T34" fmla="*/ 540 w 1436"/>
                <a:gd name="T35" fmla="*/ 24 h 1942"/>
                <a:gd name="T36" fmla="*/ 408 w 1436"/>
                <a:gd name="T37" fmla="*/ 76 h 1942"/>
                <a:gd name="T38" fmla="*/ 290 w 1436"/>
                <a:gd name="T39" fmla="*/ 156 h 1942"/>
                <a:gd name="T40" fmla="*/ 188 w 1436"/>
                <a:gd name="T41" fmla="*/ 258 h 1942"/>
                <a:gd name="T42" fmla="*/ 104 w 1436"/>
                <a:gd name="T43" fmla="*/ 378 h 1942"/>
                <a:gd name="T44" fmla="*/ 44 w 1436"/>
                <a:gd name="T45" fmla="*/ 516 h 1942"/>
                <a:gd name="T46" fmla="*/ 10 w 1436"/>
                <a:gd name="T47" fmla="*/ 666 h 1942"/>
                <a:gd name="T48" fmla="*/ 0 w 1436"/>
                <a:gd name="T49" fmla="*/ 786 h 1942"/>
                <a:gd name="T50" fmla="*/ 16 w 1436"/>
                <a:gd name="T51" fmla="*/ 1076 h 1942"/>
                <a:gd name="T52" fmla="*/ 60 w 1436"/>
                <a:gd name="T53" fmla="*/ 1320 h 1942"/>
                <a:gd name="T54" fmla="*/ 134 w 1436"/>
                <a:gd name="T55" fmla="*/ 1522 h 1942"/>
                <a:gd name="T56" fmla="*/ 238 w 1436"/>
                <a:gd name="T57" fmla="*/ 1676 h 1942"/>
                <a:gd name="T58" fmla="*/ 362 w 1436"/>
                <a:gd name="T59" fmla="*/ 1802 h 1942"/>
                <a:gd name="T60" fmla="*/ 472 w 1436"/>
                <a:gd name="T61" fmla="*/ 1882 h 1942"/>
                <a:gd name="T62" fmla="*/ 602 w 1436"/>
                <a:gd name="T63" fmla="*/ 1930 h 1942"/>
                <a:gd name="T64" fmla="*/ 718 w 1436"/>
                <a:gd name="T65" fmla="*/ 1942 h 1942"/>
                <a:gd name="T66" fmla="*/ 762 w 1436"/>
                <a:gd name="T67" fmla="*/ 288 h 1942"/>
                <a:gd name="T68" fmla="*/ 848 w 1436"/>
                <a:gd name="T69" fmla="*/ 308 h 1942"/>
                <a:gd name="T70" fmla="*/ 994 w 1436"/>
                <a:gd name="T71" fmla="*/ 400 h 1942"/>
                <a:gd name="T72" fmla="*/ 1098 w 1436"/>
                <a:gd name="T73" fmla="*/ 548 h 1942"/>
                <a:gd name="T74" fmla="*/ 1148 w 1436"/>
                <a:gd name="T75" fmla="*/ 734 h 1942"/>
                <a:gd name="T76" fmla="*/ 1148 w 1436"/>
                <a:gd name="T77" fmla="*/ 906 h 1942"/>
                <a:gd name="T78" fmla="*/ 1128 w 1436"/>
                <a:gd name="T79" fmla="*/ 1122 h 1942"/>
                <a:gd name="T80" fmla="*/ 1086 w 1436"/>
                <a:gd name="T81" fmla="*/ 1300 h 1942"/>
                <a:gd name="T82" fmla="*/ 1024 w 1436"/>
                <a:gd name="T83" fmla="*/ 1436 h 1942"/>
                <a:gd name="T84" fmla="*/ 942 w 1436"/>
                <a:gd name="T85" fmla="*/ 1534 h 1942"/>
                <a:gd name="T86" fmla="*/ 822 w 1436"/>
                <a:gd name="T87" fmla="*/ 1634 h 1942"/>
                <a:gd name="T88" fmla="*/ 750 w 1436"/>
                <a:gd name="T89" fmla="*/ 1656 h 1942"/>
                <a:gd name="T90" fmla="*/ 660 w 1436"/>
                <a:gd name="T91" fmla="*/ 1650 h 1942"/>
                <a:gd name="T92" fmla="*/ 602 w 1436"/>
                <a:gd name="T93" fmla="*/ 1626 h 1942"/>
                <a:gd name="T94" fmla="*/ 450 w 1436"/>
                <a:gd name="T95" fmla="*/ 1486 h 1942"/>
                <a:gd name="T96" fmla="*/ 396 w 1436"/>
                <a:gd name="T97" fmla="*/ 1406 h 1942"/>
                <a:gd name="T98" fmla="*/ 340 w 1436"/>
                <a:gd name="T99" fmla="*/ 1260 h 1942"/>
                <a:gd name="T100" fmla="*/ 304 w 1436"/>
                <a:gd name="T101" fmla="*/ 1072 h 1942"/>
                <a:gd name="T102" fmla="*/ 288 w 1436"/>
                <a:gd name="T103" fmla="*/ 848 h 1942"/>
                <a:gd name="T104" fmla="*/ 296 w 1436"/>
                <a:gd name="T105" fmla="*/ 684 h 1942"/>
                <a:gd name="T106" fmla="*/ 360 w 1436"/>
                <a:gd name="T107" fmla="*/ 506 h 1942"/>
                <a:gd name="T108" fmla="*/ 478 w 1436"/>
                <a:gd name="T109" fmla="*/ 370 h 1942"/>
                <a:gd name="T110" fmla="*/ 610 w 1436"/>
                <a:gd name="T111" fmla="*/ 300 h 1942"/>
                <a:gd name="T112" fmla="*/ 696 w 1436"/>
                <a:gd name="T113" fmla="*/ 286 h 19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36" h="1942">
                  <a:moveTo>
                    <a:pt x="718" y="1942"/>
                  </a:moveTo>
                  <a:lnTo>
                    <a:pt x="718" y="1942"/>
                  </a:lnTo>
                  <a:lnTo>
                    <a:pt x="760" y="1942"/>
                  </a:lnTo>
                  <a:lnTo>
                    <a:pt x="798" y="1938"/>
                  </a:lnTo>
                  <a:lnTo>
                    <a:pt x="836" y="1930"/>
                  </a:lnTo>
                  <a:lnTo>
                    <a:pt x="870" y="1922"/>
                  </a:lnTo>
                  <a:lnTo>
                    <a:pt x="904" y="1910"/>
                  </a:lnTo>
                  <a:lnTo>
                    <a:pt x="936" y="1896"/>
                  </a:lnTo>
                  <a:lnTo>
                    <a:pt x="966" y="1882"/>
                  </a:lnTo>
                  <a:lnTo>
                    <a:pt x="994" y="1864"/>
                  </a:lnTo>
                  <a:lnTo>
                    <a:pt x="1022" y="1846"/>
                  </a:lnTo>
                  <a:lnTo>
                    <a:pt x="1050" y="1824"/>
                  </a:lnTo>
                  <a:lnTo>
                    <a:pt x="1076" y="1802"/>
                  </a:lnTo>
                  <a:lnTo>
                    <a:pt x="1102" y="1780"/>
                  </a:lnTo>
                  <a:lnTo>
                    <a:pt x="1150" y="1730"/>
                  </a:lnTo>
                  <a:lnTo>
                    <a:pt x="1200" y="1676"/>
                  </a:lnTo>
                  <a:lnTo>
                    <a:pt x="1200" y="1676"/>
                  </a:lnTo>
                  <a:lnTo>
                    <a:pt x="1228" y="1642"/>
                  </a:lnTo>
                  <a:lnTo>
                    <a:pt x="1256" y="1604"/>
                  </a:lnTo>
                  <a:lnTo>
                    <a:pt x="1280" y="1564"/>
                  </a:lnTo>
                  <a:lnTo>
                    <a:pt x="1304" y="1522"/>
                  </a:lnTo>
                  <a:lnTo>
                    <a:pt x="1324" y="1476"/>
                  </a:lnTo>
                  <a:lnTo>
                    <a:pt x="1344" y="1426"/>
                  </a:lnTo>
                  <a:lnTo>
                    <a:pt x="1362" y="1374"/>
                  </a:lnTo>
                  <a:lnTo>
                    <a:pt x="1378" y="1320"/>
                  </a:lnTo>
                  <a:lnTo>
                    <a:pt x="1392" y="1264"/>
                  </a:lnTo>
                  <a:lnTo>
                    <a:pt x="1404" y="1204"/>
                  </a:lnTo>
                  <a:lnTo>
                    <a:pt x="1414" y="1140"/>
                  </a:lnTo>
                  <a:lnTo>
                    <a:pt x="1422" y="1076"/>
                  </a:lnTo>
                  <a:lnTo>
                    <a:pt x="1428" y="1006"/>
                  </a:lnTo>
                  <a:lnTo>
                    <a:pt x="1434" y="936"/>
                  </a:lnTo>
                  <a:lnTo>
                    <a:pt x="1436" y="862"/>
                  </a:lnTo>
                  <a:lnTo>
                    <a:pt x="1436" y="786"/>
                  </a:lnTo>
                  <a:lnTo>
                    <a:pt x="1436" y="786"/>
                  </a:lnTo>
                  <a:lnTo>
                    <a:pt x="1436" y="746"/>
                  </a:lnTo>
                  <a:lnTo>
                    <a:pt x="1434" y="706"/>
                  </a:lnTo>
                  <a:lnTo>
                    <a:pt x="1428" y="666"/>
                  </a:lnTo>
                  <a:lnTo>
                    <a:pt x="1422" y="628"/>
                  </a:lnTo>
                  <a:lnTo>
                    <a:pt x="1414" y="590"/>
                  </a:lnTo>
                  <a:lnTo>
                    <a:pt x="1404" y="552"/>
                  </a:lnTo>
                  <a:lnTo>
                    <a:pt x="1394" y="516"/>
                  </a:lnTo>
                  <a:lnTo>
                    <a:pt x="1380" y="480"/>
                  </a:lnTo>
                  <a:lnTo>
                    <a:pt x="1366" y="444"/>
                  </a:lnTo>
                  <a:lnTo>
                    <a:pt x="1350" y="412"/>
                  </a:lnTo>
                  <a:lnTo>
                    <a:pt x="1332" y="378"/>
                  </a:lnTo>
                  <a:lnTo>
                    <a:pt x="1314" y="346"/>
                  </a:lnTo>
                  <a:lnTo>
                    <a:pt x="1294" y="316"/>
                  </a:lnTo>
                  <a:lnTo>
                    <a:pt x="1272" y="286"/>
                  </a:lnTo>
                  <a:lnTo>
                    <a:pt x="1250" y="258"/>
                  </a:lnTo>
                  <a:lnTo>
                    <a:pt x="1226" y="230"/>
                  </a:lnTo>
                  <a:lnTo>
                    <a:pt x="1202" y="204"/>
                  </a:lnTo>
                  <a:lnTo>
                    <a:pt x="1176" y="178"/>
                  </a:lnTo>
                  <a:lnTo>
                    <a:pt x="1148" y="156"/>
                  </a:lnTo>
                  <a:lnTo>
                    <a:pt x="1120" y="134"/>
                  </a:lnTo>
                  <a:lnTo>
                    <a:pt x="1090" y="114"/>
                  </a:lnTo>
                  <a:lnTo>
                    <a:pt x="1060" y="94"/>
                  </a:lnTo>
                  <a:lnTo>
                    <a:pt x="1030" y="76"/>
                  </a:lnTo>
                  <a:lnTo>
                    <a:pt x="998" y="60"/>
                  </a:lnTo>
                  <a:lnTo>
                    <a:pt x="966" y="46"/>
                  </a:lnTo>
                  <a:lnTo>
                    <a:pt x="932" y="34"/>
                  </a:lnTo>
                  <a:lnTo>
                    <a:pt x="898" y="24"/>
                  </a:lnTo>
                  <a:lnTo>
                    <a:pt x="864" y="16"/>
                  </a:lnTo>
                  <a:lnTo>
                    <a:pt x="828" y="8"/>
                  </a:lnTo>
                  <a:lnTo>
                    <a:pt x="792" y="4"/>
                  </a:lnTo>
                  <a:lnTo>
                    <a:pt x="756" y="0"/>
                  </a:lnTo>
                  <a:lnTo>
                    <a:pt x="718" y="0"/>
                  </a:lnTo>
                  <a:lnTo>
                    <a:pt x="718" y="0"/>
                  </a:lnTo>
                  <a:lnTo>
                    <a:pt x="682" y="0"/>
                  </a:lnTo>
                  <a:lnTo>
                    <a:pt x="646" y="4"/>
                  </a:lnTo>
                  <a:lnTo>
                    <a:pt x="610" y="8"/>
                  </a:lnTo>
                  <a:lnTo>
                    <a:pt x="574" y="16"/>
                  </a:lnTo>
                  <a:lnTo>
                    <a:pt x="540" y="24"/>
                  </a:lnTo>
                  <a:lnTo>
                    <a:pt x="506" y="34"/>
                  </a:lnTo>
                  <a:lnTo>
                    <a:pt x="472" y="46"/>
                  </a:lnTo>
                  <a:lnTo>
                    <a:pt x="440" y="60"/>
                  </a:lnTo>
                  <a:lnTo>
                    <a:pt x="408" y="76"/>
                  </a:lnTo>
                  <a:lnTo>
                    <a:pt x="376" y="94"/>
                  </a:lnTo>
                  <a:lnTo>
                    <a:pt x="346" y="114"/>
                  </a:lnTo>
                  <a:lnTo>
                    <a:pt x="318" y="134"/>
                  </a:lnTo>
                  <a:lnTo>
                    <a:pt x="290" y="156"/>
                  </a:lnTo>
                  <a:lnTo>
                    <a:pt x="262" y="178"/>
                  </a:lnTo>
                  <a:lnTo>
                    <a:pt x="236" y="204"/>
                  </a:lnTo>
                  <a:lnTo>
                    <a:pt x="212" y="230"/>
                  </a:lnTo>
                  <a:lnTo>
                    <a:pt x="188" y="258"/>
                  </a:lnTo>
                  <a:lnTo>
                    <a:pt x="166" y="286"/>
                  </a:lnTo>
                  <a:lnTo>
                    <a:pt x="144" y="316"/>
                  </a:lnTo>
                  <a:lnTo>
                    <a:pt x="124" y="346"/>
                  </a:lnTo>
                  <a:lnTo>
                    <a:pt x="104" y="378"/>
                  </a:lnTo>
                  <a:lnTo>
                    <a:pt x="88" y="412"/>
                  </a:lnTo>
                  <a:lnTo>
                    <a:pt x="72" y="444"/>
                  </a:lnTo>
                  <a:lnTo>
                    <a:pt x="58" y="480"/>
                  </a:lnTo>
                  <a:lnTo>
                    <a:pt x="44" y="516"/>
                  </a:lnTo>
                  <a:lnTo>
                    <a:pt x="34" y="552"/>
                  </a:lnTo>
                  <a:lnTo>
                    <a:pt x="24" y="590"/>
                  </a:lnTo>
                  <a:lnTo>
                    <a:pt x="16" y="628"/>
                  </a:lnTo>
                  <a:lnTo>
                    <a:pt x="10" y="666"/>
                  </a:lnTo>
                  <a:lnTo>
                    <a:pt x="4" y="706"/>
                  </a:lnTo>
                  <a:lnTo>
                    <a:pt x="2" y="746"/>
                  </a:lnTo>
                  <a:lnTo>
                    <a:pt x="0" y="786"/>
                  </a:lnTo>
                  <a:lnTo>
                    <a:pt x="0" y="786"/>
                  </a:lnTo>
                  <a:lnTo>
                    <a:pt x="2" y="862"/>
                  </a:lnTo>
                  <a:lnTo>
                    <a:pt x="4" y="936"/>
                  </a:lnTo>
                  <a:lnTo>
                    <a:pt x="10" y="1006"/>
                  </a:lnTo>
                  <a:lnTo>
                    <a:pt x="16" y="1076"/>
                  </a:lnTo>
                  <a:lnTo>
                    <a:pt x="24" y="1140"/>
                  </a:lnTo>
                  <a:lnTo>
                    <a:pt x="34" y="1204"/>
                  </a:lnTo>
                  <a:lnTo>
                    <a:pt x="46" y="1264"/>
                  </a:lnTo>
                  <a:lnTo>
                    <a:pt x="60" y="1320"/>
                  </a:lnTo>
                  <a:lnTo>
                    <a:pt x="76" y="1374"/>
                  </a:lnTo>
                  <a:lnTo>
                    <a:pt x="94" y="1426"/>
                  </a:lnTo>
                  <a:lnTo>
                    <a:pt x="114" y="1476"/>
                  </a:lnTo>
                  <a:lnTo>
                    <a:pt x="134" y="1522"/>
                  </a:lnTo>
                  <a:lnTo>
                    <a:pt x="158" y="1564"/>
                  </a:lnTo>
                  <a:lnTo>
                    <a:pt x="182" y="1604"/>
                  </a:lnTo>
                  <a:lnTo>
                    <a:pt x="210" y="1642"/>
                  </a:lnTo>
                  <a:lnTo>
                    <a:pt x="238" y="1676"/>
                  </a:lnTo>
                  <a:lnTo>
                    <a:pt x="238" y="1676"/>
                  </a:lnTo>
                  <a:lnTo>
                    <a:pt x="286" y="1730"/>
                  </a:lnTo>
                  <a:lnTo>
                    <a:pt x="336" y="1780"/>
                  </a:lnTo>
                  <a:lnTo>
                    <a:pt x="362" y="1802"/>
                  </a:lnTo>
                  <a:lnTo>
                    <a:pt x="388" y="1824"/>
                  </a:lnTo>
                  <a:lnTo>
                    <a:pt x="416" y="1846"/>
                  </a:lnTo>
                  <a:lnTo>
                    <a:pt x="442" y="1864"/>
                  </a:lnTo>
                  <a:lnTo>
                    <a:pt x="472" y="1882"/>
                  </a:lnTo>
                  <a:lnTo>
                    <a:pt x="502" y="1896"/>
                  </a:lnTo>
                  <a:lnTo>
                    <a:pt x="534" y="1910"/>
                  </a:lnTo>
                  <a:lnTo>
                    <a:pt x="568" y="1922"/>
                  </a:lnTo>
                  <a:lnTo>
                    <a:pt x="602" y="1930"/>
                  </a:lnTo>
                  <a:lnTo>
                    <a:pt x="638" y="1938"/>
                  </a:lnTo>
                  <a:lnTo>
                    <a:pt x="678" y="1942"/>
                  </a:lnTo>
                  <a:lnTo>
                    <a:pt x="718" y="1942"/>
                  </a:lnTo>
                  <a:lnTo>
                    <a:pt x="718" y="1942"/>
                  </a:lnTo>
                  <a:close/>
                  <a:moveTo>
                    <a:pt x="718" y="284"/>
                  </a:moveTo>
                  <a:lnTo>
                    <a:pt x="718" y="284"/>
                  </a:lnTo>
                  <a:lnTo>
                    <a:pt x="742" y="286"/>
                  </a:lnTo>
                  <a:lnTo>
                    <a:pt x="762" y="288"/>
                  </a:lnTo>
                  <a:lnTo>
                    <a:pt x="784" y="290"/>
                  </a:lnTo>
                  <a:lnTo>
                    <a:pt x="806" y="294"/>
                  </a:lnTo>
                  <a:lnTo>
                    <a:pt x="826" y="300"/>
                  </a:lnTo>
                  <a:lnTo>
                    <a:pt x="848" y="308"/>
                  </a:lnTo>
                  <a:lnTo>
                    <a:pt x="886" y="324"/>
                  </a:lnTo>
                  <a:lnTo>
                    <a:pt x="924" y="346"/>
                  </a:lnTo>
                  <a:lnTo>
                    <a:pt x="960" y="370"/>
                  </a:lnTo>
                  <a:lnTo>
                    <a:pt x="994" y="400"/>
                  </a:lnTo>
                  <a:lnTo>
                    <a:pt x="1024" y="432"/>
                  </a:lnTo>
                  <a:lnTo>
                    <a:pt x="1052" y="468"/>
                  </a:lnTo>
                  <a:lnTo>
                    <a:pt x="1078" y="506"/>
                  </a:lnTo>
                  <a:lnTo>
                    <a:pt x="1098" y="548"/>
                  </a:lnTo>
                  <a:lnTo>
                    <a:pt x="1118" y="590"/>
                  </a:lnTo>
                  <a:lnTo>
                    <a:pt x="1132" y="636"/>
                  </a:lnTo>
                  <a:lnTo>
                    <a:pt x="1142" y="684"/>
                  </a:lnTo>
                  <a:lnTo>
                    <a:pt x="1148" y="734"/>
                  </a:lnTo>
                  <a:lnTo>
                    <a:pt x="1152" y="786"/>
                  </a:lnTo>
                  <a:lnTo>
                    <a:pt x="1152" y="786"/>
                  </a:lnTo>
                  <a:lnTo>
                    <a:pt x="1150" y="848"/>
                  </a:lnTo>
                  <a:lnTo>
                    <a:pt x="1148" y="906"/>
                  </a:lnTo>
                  <a:lnTo>
                    <a:pt x="1146" y="964"/>
                  </a:lnTo>
                  <a:lnTo>
                    <a:pt x="1140" y="1018"/>
                  </a:lnTo>
                  <a:lnTo>
                    <a:pt x="1134" y="1072"/>
                  </a:lnTo>
                  <a:lnTo>
                    <a:pt x="1128" y="1122"/>
                  </a:lnTo>
                  <a:lnTo>
                    <a:pt x="1118" y="1170"/>
                  </a:lnTo>
                  <a:lnTo>
                    <a:pt x="1108" y="1216"/>
                  </a:lnTo>
                  <a:lnTo>
                    <a:pt x="1098" y="1260"/>
                  </a:lnTo>
                  <a:lnTo>
                    <a:pt x="1086" y="1300"/>
                  </a:lnTo>
                  <a:lnTo>
                    <a:pt x="1072" y="1338"/>
                  </a:lnTo>
                  <a:lnTo>
                    <a:pt x="1058" y="1374"/>
                  </a:lnTo>
                  <a:lnTo>
                    <a:pt x="1042" y="1406"/>
                  </a:lnTo>
                  <a:lnTo>
                    <a:pt x="1024" y="1436"/>
                  </a:lnTo>
                  <a:lnTo>
                    <a:pt x="1006" y="1462"/>
                  </a:lnTo>
                  <a:lnTo>
                    <a:pt x="986" y="1486"/>
                  </a:lnTo>
                  <a:lnTo>
                    <a:pt x="986" y="1486"/>
                  </a:lnTo>
                  <a:lnTo>
                    <a:pt x="942" y="1534"/>
                  </a:lnTo>
                  <a:lnTo>
                    <a:pt x="902" y="1574"/>
                  </a:lnTo>
                  <a:lnTo>
                    <a:pt x="868" y="1604"/>
                  </a:lnTo>
                  <a:lnTo>
                    <a:pt x="836" y="1626"/>
                  </a:lnTo>
                  <a:lnTo>
                    <a:pt x="822" y="1634"/>
                  </a:lnTo>
                  <a:lnTo>
                    <a:pt x="806" y="1642"/>
                  </a:lnTo>
                  <a:lnTo>
                    <a:pt x="792" y="1646"/>
                  </a:lnTo>
                  <a:lnTo>
                    <a:pt x="778" y="1650"/>
                  </a:lnTo>
                  <a:lnTo>
                    <a:pt x="750" y="1656"/>
                  </a:lnTo>
                  <a:lnTo>
                    <a:pt x="718" y="1656"/>
                  </a:lnTo>
                  <a:lnTo>
                    <a:pt x="718" y="1656"/>
                  </a:lnTo>
                  <a:lnTo>
                    <a:pt x="688" y="1656"/>
                  </a:lnTo>
                  <a:lnTo>
                    <a:pt x="660" y="1650"/>
                  </a:lnTo>
                  <a:lnTo>
                    <a:pt x="646" y="1646"/>
                  </a:lnTo>
                  <a:lnTo>
                    <a:pt x="630" y="1642"/>
                  </a:lnTo>
                  <a:lnTo>
                    <a:pt x="616" y="1634"/>
                  </a:lnTo>
                  <a:lnTo>
                    <a:pt x="602" y="1626"/>
                  </a:lnTo>
                  <a:lnTo>
                    <a:pt x="570" y="1604"/>
                  </a:lnTo>
                  <a:lnTo>
                    <a:pt x="536" y="1574"/>
                  </a:lnTo>
                  <a:lnTo>
                    <a:pt x="496" y="1534"/>
                  </a:lnTo>
                  <a:lnTo>
                    <a:pt x="450" y="1486"/>
                  </a:lnTo>
                  <a:lnTo>
                    <a:pt x="450" y="1486"/>
                  </a:lnTo>
                  <a:lnTo>
                    <a:pt x="432" y="1462"/>
                  </a:lnTo>
                  <a:lnTo>
                    <a:pt x="414" y="1436"/>
                  </a:lnTo>
                  <a:lnTo>
                    <a:pt x="396" y="1406"/>
                  </a:lnTo>
                  <a:lnTo>
                    <a:pt x="380" y="1374"/>
                  </a:lnTo>
                  <a:lnTo>
                    <a:pt x="366" y="1338"/>
                  </a:lnTo>
                  <a:lnTo>
                    <a:pt x="352" y="1300"/>
                  </a:lnTo>
                  <a:lnTo>
                    <a:pt x="340" y="1260"/>
                  </a:lnTo>
                  <a:lnTo>
                    <a:pt x="328" y="1216"/>
                  </a:lnTo>
                  <a:lnTo>
                    <a:pt x="320" y="1170"/>
                  </a:lnTo>
                  <a:lnTo>
                    <a:pt x="310" y="1122"/>
                  </a:lnTo>
                  <a:lnTo>
                    <a:pt x="304" y="1072"/>
                  </a:lnTo>
                  <a:lnTo>
                    <a:pt x="298" y="1018"/>
                  </a:lnTo>
                  <a:lnTo>
                    <a:pt x="292" y="964"/>
                  </a:lnTo>
                  <a:lnTo>
                    <a:pt x="290" y="906"/>
                  </a:lnTo>
                  <a:lnTo>
                    <a:pt x="288" y="848"/>
                  </a:lnTo>
                  <a:lnTo>
                    <a:pt x="286" y="786"/>
                  </a:lnTo>
                  <a:lnTo>
                    <a:pt x="286" y="786"/>
                  </a:lnTo>
                  <a:lnTo>
                    <a:pt x="288" y="734"/>
                  </a:lnTo>
                  <a:lnTo>
                    <a:pt x="296" y="684"/>
                  </a:lnTo>
                  <a:lnTo>
                    <a:pt x="306" y="636"/>
                  </a:lnTo>
                  <a:lnTo>
                    <a:pt x="320" y="590"/>
                  </a:lnTo>
                  <a:lnTo>
                    <a:pt x="338" y="548"/>
                  </a:lnTo>
                  <a:lnTo>
                    <a:pt x="360" y="506"/>
                  </a:lnTo>
                  <a:lnTo>
                    <a:pt x="386" y="468"/>
                  </a:lnTo>
                  <a:lnTo>
                    <a:pt x="414" y="432"/>
                  </a:lnTo>
                  <a:lnTo>
                    <a:pt x="444" y="400"/>
                  </a:lnTo>
                  <a:lnTo>
                    <a:pt x="478" y="370"/>
                  </a:lnTo>
                  <a:lnTo>
                    <a:pt x="512" y="346"/>
                  </a:lnTo>
                  <a:lnTo>
                    <a:pt x="550" y="324"/>
                  </a:lnTo>
                  <a:lnTo>
                    <a:pt x="590" y="308"/>
                  </a:lnTo>
                  <a:lnTo>
                    <a:pt x="610" y="300"/>
                  </a:lnTo>
                  <a:lnTo>
                    <a:pt x="632" y="294"/>
                  </a:lnTo>
                  <a:lnTo>
                    <a:pt x="654" y="290"/>
                  </a:lnTo>
                  <a:lnTo>
                    <a:pt x="674" y="288"/>
                  </a:lnTo>
                  <a:lnTo>
                    <a:pt x="696" y="286"/>
                  </a:lnTo>
                  <a:lnTo>
                    <a:pt x="718" y="284"/>
                  </a:lnTo>
                  <a:lnTo>
                    <a:pt x="718" y="2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800"/>
            </a:p>
          </p:txBody>
        </p:sp>
      </p:grpSp>
      <p:sp>
        <p:nvSpPr>
          <p:cNvPr id="18" name="Freeform 131"/>
          <p:cNvSpPr>
            <a:spLocks noChangeAspect="1" noEditPoints="1"/>
          </p:cNvSpPr>
          <p:nvPr/>
        </p:nvSpPr>
        <p:spPr bwMode="auto">
          <a:xfrm>
            <a:off x="1169492" y="5081690"/>
            <a:ext cx="659952" cy="708999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tx1"/>
          </a:solidFill>
          <a:ln>
            <a:solidFill>
              <a:srgbClr val="4472C4"/>
            </a:solidFill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endParaRPr lang="en-US" sz="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38199" y="429585"/>
            <a:ext cx="3328852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042" y="407393"/>
            <a:ext cx="2953165" cy="73442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" sz="3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सामरिक स्तंभ</a:t>
            </a:r>
            <a:endParaRPr lang="en-IN" sz="3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96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3"/>
          <p:cNvSpPr/>
          <p:nvPr/>
        </p:nvSpPr>
        <p:spPr>
          <a:xfrm>
            <a:off x="5160050" y="2188724"/>
            <a:ext cx="5055695" cy="2937753"/>
          </a:xfrm>
          <a:prstGeom prst="wedgeRoundRectCallout">
            <a:avLst>
              <a:gd name="adj1" fmla="val -18911"/>
              <a:gd name="adj2" fmla="val 45030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just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hi-IN" sz="2000" dirty="0">
                <a:solidFill>
                  <a:schemeClr val="tx1"/>
                </a:solidFill>
              </a:rPr>
              <a:t>आगे की कुछ स्लाइड्स (9-13) स्टेट एफएनएचडब्ल्यू ऑपरेशनल स्ट्रैटेजी के लिए विशिष्ट हैं। राज्य प्रबंधकों से अपेक्षित सूचनाएँ भरने की अपेक्षा की जाती है।</a:t>
            </a:r>
          </a:p>
        </p:txBody>
      </p:sp>
      <p:sp>
        <p:nvSpPr>
          <p:cNvPr id="2" name="Curved Right Arrow 1"/>
          <p:cNvSpPr/>
          <p:nvPr/>
        </p:nvSpPr>
        <p:spPr>
          <a:xfrm rot="20311317">
            <a:off x="3496212" y="1006792"/>
            <a:ext cx="1032052" cy="2167234"/>
          </a:xfrm>
          <a:prstGeom prst="curvedRightArrow">
            <a:avLst/>
          </a:prstGeom>
          <a:solidFill>
            <a:srgbClr val="05434E"/>
          </a:solidFill>
          <a:ln>
            <a:solidFill>
              <a:schemeClr val="bg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38199" y="429585"/>
            <a:ext cx="8101986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6" name="Rectangle 5"/>
          <p:cNvSpPr/>
          <p:nvPr/>
        </p:nvSpPr>
        <p:spPr>
          <a:xfrm>
            <a:off x="912795" y="480117"/>
            <a:ext cx="741260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3200" dirty="0">
                <a:solidFill>
                  <a:schemeClr val="bg1"/>
                </a:solidFill>
              </a:rPr>
              <a:t>राज्य FNHW परिचालन रणनीति का अवलोकन</a:t>
            </a:r>
            <a:endParaRPr lang="en-IN" sz="20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467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198" y="429585"/>
            <a:ext cx="8636001" cy="72631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" sz="3200" dirty="0"/>
              <a:t>राज्य परिचालन रणनीति से एफएनएचडब्ल्यू संश्लेषण</a:t>
            </a:r>
            <a:endParaRPr lang="en-IN" sz="20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05934" y="1961271"/>
            <a:ext cx="1083734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000" dirty="0"/>
              <a:t>लक्ष्य</a:t>
            </a:r>
          </a:p>
        </p:txBody>
      </p:sp>
      <p:sp>
        <p:nvSpPr>
          <p:cNvPr id="6" name="Rectangle 5"/>
          <p:cNvSpPr/>
          <p:nvPr/>
        </p:nvSpPr>
        <p:spPr>
          <a:xfrm>
            <a:off x="905934" y="3174120"/>
            <a:ext cx="1608666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000" dirty="0"/>
              <a:t>उद्देश्य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198" y="4386969"/>
            <a:ext cx="3014132" cy="44026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i-IN" sz="2000" dirty="0"/>
              <a:t>लक्ष्य समूह</a:t>
            </a:r>
          </a:p>
        </p:txBody>
      </p:sp>
    </p:spTree>
    <p:extLst>
      <p:ext uri="{BB962C8B-B14F-4D97-AF65-F5344CB8AC3E}">
        <p14:creationId xmlns:p14="http://schemas.microsoft.com/office/powerpoint/2010/main" val="3412089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6340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just"/>
            <a:endParaRPr lang="en-IN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838198" y="429585"/>
            <a:ext cx="10515601" cy="1153682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" sz="3200" dirty="0"/>
              <a:t>राज्य एफएनएचडब्ल्यू परिचालन रणनीति के अनुसार लागू किए जाने वाले प्रमुख </a:t>
            </a:r>
            <a:r>
              <a:rPr lang="hi-IN" sz="3200" dirty="0"/>
              <a:t>गतिविधि </a:t>
            </a:r>
            <a:endParaRPr lang="en-IN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96978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48"/>
          <p:cNvSpPr>
            <a:spLocks noChangeArrowheads="1"/>
          </p:cNvSpPr>
          <p:nvPr/>
        </p:nvSpPr>
        <p:spPr bwMode="auto">
          <a:xfrm>
            <a:off x="913361" y="5923727"/>
            <a:ext cx="21672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 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7" name="Title 3">
            <a:extLst>
              <a:ext uri="{FF2B5EF4-FFF2-40B4-BE49-F238E27FC236}">
                <a16:creationId xmlns:a16="http://schemas.microsoft.com/office/drawing/2014/main" id="{71BBC1CC-5388-48C6-AB90-05D002D2F484}"/>
              </a:ext>
            </a:extLst>
          </p:cNvPr>
          <p:cNvSpPr txBox="1">
            <a:spLocks/>
          </p:cNvSpPr>
          <p:nvPr/>
        </p:nvSpPr>
        <p:spPr>
          <a:xfrm>
            <a:off x="0" y="469461"/>
            <a:ext cx="12192000" cy="6627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IN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782781" y="203620"/>
            <a:ext cx="10160726" cy="938086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" sz="3200"/>
              <a:t>एफएनएचडब्ल्यू के संचालन के लिए कार्यान्वयन संरचना</a:t>
            </a:r>
            <a:endParaRPr lang="en-IN" sz="3200" b="1" dirty="0">
              <a:latin typeface="+mj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993156056"/>
              </p:ext>
            </p:extLst>
          </p:nvPr>
        </p:nvGraphicFramePr>
        <p:xfrm>
          <a:off x="719817" y="1125061"/>
          <a:ext cx="11194869" cy="54677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8565" y="6217288"/>
            <a:ext cx="1163737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i-IN" sz="1600" b="1" dirty="0"/>
              <a:t>नोट: उपरोक्त कार्यान्वयन संरचना सुझावात्मक है। राज्य अपनी राज्य एफएनएचडब्ल्यू परिचालन रणनीति के अनुसार इसे संशोधित कर सकते हैं । </a:t>
            </a:r>
          </a:p>
        </p:txBody>
      </p:sp>
    </p:spTree>
    <p:extLst>
      <p:ext uri="{BB962C8B-B14F-4D97-AF65-F5344CB8AC3E}">
        <p14:creationId xmlns:p14="http://schemas.microsoft.com/office/powerpoint/2010/main" val="3129896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A9A149CC5B0AF45AED6BFBEF5DED49A" ma:contentTypeVersion="0" ma:contentTypeDescription="Create a new document." ma:contentTypeScope="" ma:versionID="5c384fb2cd45cf2403d11de8613ede2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9764b812b9545a16fe58be0b844be9b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D7A25F2-A74D-4B08-A69F-5D9B9A4531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81EFB8B-FF64-4254-A75D-88CB081E3A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89F9FB1-8C39-48E2-8A46-A0EEBAC2C657}">
  <ds:schemaRefs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9221</TotalTime>
  <Words>983</Words>
  <Application>Microsoft Office PowerPoint</Application>
  <PresentationFormat>Widescreen</PresentationFormat>
  <Paragraphs>145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Gill Sans MT</vt:lpstr>
      <vt:lpstr>Mangal</vt:lpstr>
      <vt:lpstr>Office Theme</vt:lpstr>
      <vt:lpstr>स्वयं सहायता समूहों और इसके संघों के माध्यम से भोजन, पोषण, स्वास्थ्य और वॉश (एफएनएचडब्ल्यू) का संचालन  सीएलएफ/वीओ-सैक/ओबी/ईसी का उन्मुखीकरण </vt:lpstr>
      <vt:lpstr>PowerPoint Presentation</vt:lpstr>
      <vt:lpstr>दशसूत्र रणनीति- 2016</vt:lpstr>
      <vt:lpstr>एफएनएचडब्ल्यू फोकस विषय/क्षेत्र</vt:lpstr>
      <vt:lpstr>सामरिक स्तंभ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एमआईएस और एफएनएचडब्ल्यू की रिपोर्टिंग</vt:lpstr>
      <vt:lpstr>PowerPoint Presentation</vt:lpstr>
      <vt:lpstr>PowerPoint Presentation</vt:lpstr>
      <vt:lpstr> राष्ट्रीय एफएनएचडब्ल्यू संसाधन पैकेज के अंतर्गत विषयवस्तु  </vt:lpstr>
      <vt:lpstr>संसाधन सामग्री की सूची</vt:lpstr>
      <vt:lpstr>एफएनएचडब्ल्यू एकीकरण का समर्थन करने के लिए विकसित सामग्री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Monika Chauhan</dc:creator>
  <cp:lastModifiedBy>Monika Chauhan</cp:lastModifiedBy>
  <cp:revision>653</cp:revision>
  <dcterms:created xsi:type="dcterms:W3CDTF">2021-11-08T10:08:37Z</dcterms:created>
  <dcterms:modified xsi:type="dcterms:W3CDTF">2022-07-07T10:05:53Z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0x0101009A9A149CC5B0AF45AED6BFBEF5DED49A</vt:lpwstr>
  </property>
</Properties>
</file>